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44"/>
  </p:notesMasterIdLst>
  <p:sldIdLst>
    <p:sldId id="294" r:id="rId2"/>
    <p:sldId id="340" r:id="rId3"/>
    <p:sldId id="361" r:id="rId4"/>
    <p:sldId id="362" r:id="rId5"/>
    <p:sldId id="356" r:id="rId6"/>
    <p:sldId id="357" r:id="rId7"/>
    <p:sldId id="365" r:id="rId8"/>
    <p:sldId id="358" r:id="rId9"/>
    <p:sldId id="363" r:id="rId10"/>
    <p:sldId id="364" r:id="rId11"/>
    <p:sldId id="359" r:id="rId12"/>
    <p:sldId id="366" r:id="rId13"/>
    <p:sldId id="367" r:id="rId14"/>
    <p:sldId id="368" r:id="rId15"/>
    <p:sldId id="369" r:id="rId16"/>
    <p:sldId id="360" r:id="rId17"/>
    <p:sldId id="347" r:id="rId18"/>
    <p:sldId id="373" r:id="rId19"/>
    <p:sldId id="374" r:id="rId20"/>
    <p:sldId id="349" r:id="rId21"/>
    <p:sldId id="351" r:id="rId22"/>
    <p:sldId id="375" r:id="rId23"/>
    <p:sldId id="370" r:id="rId24"/>
    <p:sldId id="372" r:id="rId25"/>
    <p:sldId id="353" r:id="rId26"/>
    <p:sldId id="354" r:id="rId27"/>
    <p:sldId id="355" r:id="rId28"/>
    <p:sldId id="377" r:id="rId29"/>
    <p:sldId id="376" r:id="rId30"/>
    <p:sldId id="371" r:id="rId31"/>
    <p:sldId id="378" r:id="rId32"/>
    <p:sldId id="380" r:id="rId33"/>
    <p:sldId id="381" r:id="rId34"/>
    <p:sldId id="382" r:id="rId35"/>
    <p:sldId id="385" r:id="rId36"/>
    <p:sldId id="386" r:id="rId37"/>
    <p:sldId id="387" r:id="rId38"/>
    <p:sldId id="383" r:id="rId39"/>
    <p:sldId id="384" r:id="rId40"/>
    <p:sldId id="379" r:id="rId41"/>
    <p:sldId id="348" r:id="rId42"/>
    <p:sldId id="333" r:id="rId43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0" autoAdjust="0"/>
    <p:restoredTop sz="89651" autoAdjust="0"/>
  </p:normalViewPr>
  <p:slideViewPr>
    <p:cSldViewPr snapToGrid="0">
      <p:cViewPr>
        <p:scale>
          <a:sx n="50" d="100"/>
          <a:sy n="50" d="100"/>
        </p:scale>
        <p:origin x="-840" y="-456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3/10/2017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5" r:id="rId61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ache_License" TargetMode="External"/><Relationship Id="rId2" Type="http://schemas.openxmlformats.org/officeDocument/2006/relationships/hyperlink" Target="https://en.wikipedia.org/wiki/GNU_Affero_General_Public_License" TargetMode="Externa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mailto:pom.bleeksma@amis.nl" TargetMode="External"/><Relationship Id="rId7" Type="http://schemas.openxmlformats.org/officeDocument/2006/relationships/image" Target="../media/image44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480121" y="2654300"/>
            <a:ext cx="9185819" cy="3508573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nl-NL" sz="6600" dirty="0" err="1" smtClean="0">
                <a:solidFill>
                  <a:srgbClr val="FF0000"/>
                </a:solidFill>
              </a:rPr>
              <a:t>Introducing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  <a:r>
              <a:rPr lang="nl-NL" sz="6600" dirty="0" err="1" smtClean="0">
                <a:solidFill>
                  <a:srgbClr val="FF0000"/>
                </a:solidFill>
              </a:rPr>
              <a:t>NoSQL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  <a:r>
              <a:rPr lang="nl-NL" sz="6600" dirty="0" err="1" smtClean="0">
                <a:solidFill>
                  <a:srgbClr val="FF0000"/>
                </a:solidFill>
              </a:rPr>
              <a:t>and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nl-NL" sz="6600" dirty="0" err="1" smtClean="0">
                <a:solidFill>
                  <a:srgbClr val="FF0000"/>
                </a:solidFill>
              </a:rPr>
              <a:t>ongodb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  <a:endParaRPr lang="nl-NL" sz="6600" dirty="0">
              <a:solidFill>
                <a:srgbClr val="FF0000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15941" y="8291475"/>
            <a:ext cx="14955977" cy="2707095"/>
          </a:xfrm>
          <a:prstGeom prst="rect">
            <a:avLst/>
          </a:prstGeom>
        </p:spPr>
        <p:txBody>
          <a:bodyPr lIns="91422" tIns="45712" rIns="91422" bIns="45712"/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Pom Bleeksma &amp; Lucas Jellema</a:t>
            </a:r>
          </a:p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14 </a:t>
            </a:r>
            <a:r>
              <a:rPr lang="nl-NL" b="1" dirty="0" err="1" smtClean="0">
                <a:solidFill>
                  <a:schemeClr val="accent6">
                    <a:lumMod val="50000"/>
                  </a:schemeClr>
                </a:solidFill>
              </a:rPr>
              <a:t>March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 2017, Nieuwegein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" y="169181"/>
            <a:ext cx="4787859" cy="150867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505177" y="4436360"/>
            <a:ext cx="9185819" cy="4447076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nl-NL" sz="7200" dirty="0">
                <a:solidFill>
                  <a:srgbClr val="FF0000"/>
                </a:solidFill>
              </a:rPr>
              <a:t>M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28" y="7540796"/>
            <a:ext cx="8030383" cy="21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3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Relational</a:t>
            </a:r>
            <a:r>
              <a:rPr lang="nl-NL" dirty="0" smtClean="0"/>
              <a:t> Model in </a:t>
            </a:r>
            <a:r>
              <a:rPr lang="nl-NL" dirty="0" err="1" smtClean="0"/>
              <a:t>practice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361020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Traditional </a:t>
            </a:r>
            <a:r>
              <a:rPr lang="nl-NL" dirty="0" err="1"/>
              <a:t>Relational</a:t>
            </a:r>
            <a:r>
              <a:rPr lang="nl-NL" dirty="0"/>
              <a:t> Data Model has severe </a:t>
            </a:r>
            <a:r>
              <a:rPr lang="nl-NL" dirty="0" smtClean="0"/>
              <a:t>impact on </a:t>
            </a:r>
            <a:r>
              <a:rPr lang="nl-NL" dirty="0" err="1"/>
              <a:t>physical</a:t>
            </a:r>
            <a:r>
              <a:rPr lang="nl-NL" dirty="0"/>
              <a:t> disk performance</a:t>
            </a:r>
          </a:p>
          <a:p>
            <a:pPr lvl="1"/>
            <a:r>
              <a:rPr lang="nl-NL" sz="3600" dirty="0"/>
              <a:t>Transaction Log =&gt; </a:t>
            </a:r>
            <a:r>
              <a:rPr lang="nl-NL" sz="3600" dirty="0" err="1"/>
              <a:t>Sequential</a:t>
            </a:r>
            <a:r>
              <a:rPr lang="nl-NL" sz="3600" dirty="0"/>
              <a:t> Write </a:t>
            </a:r>
            <a:r>
              <a:rPr lang="nl-NL" sz="3600" dirty="0" smtClean="0"/>
              <a:t>(</a:t>
            </a:r>
            <a:r>
              <a:rPr lang="nl-NL" sz="3600" dirty="0"/>
              <a:t>append </a:t>
            </a:r>
            <a:r>
              <a:rPr lang="nl-NL" sz="3600" dirty="0" err="1"/>
              <a:t>to</a:t>
            </a:r>
            <a:r>
              <a:rPr lang="nl-NL" sz="3600" dirty="0"/>
              <a:t> file) </a:t>
            </a:r>
          </a:p>
          <a:p>
            <a:pPr lvl="1"/>
            <a:r>
              <a:rPr lang="nl-NL" sz="3600" dirty="0"/>
              <a:t>Data Blocks </a:t>
            </a:r>
            <a:r>
              <a:rPr lang="nl-NL" sz="3600" dirty="0" err="1"/>
              <a:t>require</a:t>
            </a:r>
            <a:r>
              <a:rPr lang="nl-NL" sz="3600" dirty="0"/>
              <a:t> </a:t>
            </a:r>
            <a:r>
              <a:rPr lang="nl-NL" sz="3600" dirty="0" err="1"/>
              <a:t>much</a:t>
            </a:r>
            <a:r>
              <a:rPr lang="nl-NL" sz="3600" dirty="0"/>
              <a:t> more </a:t>
            </a:r>
            <a:r>
              <a:rPr lang="nl-NL" sz="3600" dirty="0" err="1"/>
              <a:t>expensive</a:t>
            </a:r>
            <a:r>
              <a:rPr lang="nl-NL" sz="3600" dirty="0"/>
              <a:t> </a:t>
            </a:r>
            <a:r>
              <a:rPr lang="nl-NL" sz="3600" dirty="0" smtClean="0"/>
              <a:t>Random </a:t>
            </a:r>
            <a:r>
              <a:rPr lang="nl-NL" sz="3600" dirty="0"/>
              <a:t>Access disk </a:t>
            </a:r>
            <a:r>
              <a:rPr lang="nl-NL" sz="3600" dirty="0" err="1" smtClean="0"/>
              <a:t>writes</a:t>
            </a:r>
            <a:endParaRPr lang="nl-NL" sz="3600" dirty="0" smtClean="0"/>
          </a:p>
          <a:p>
            <a:r>
              <a:rPr lang="nl-NL" dirty="0" err="1" smtClean="0"/>
              <a:t>Indexes</a:t>
            </a:r>
            <a:r>
              <a:rPr lang="nl-NL" dirty="0" smtClean="0"/>
              <a:t> (B-Tree, </a:t>
            </a:r>
            <a:r>
              <a:rPr lang="nl-NL" dirty="0" err="1" smtClean="0"/>
              <a:t>Bitmap</a:t>
            </a:r>
            <a:r>
              <a:rPr lang="nl-NL" dirty="0" smtClean="0"/>
              <a:t>, …) are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speed up query (</a:t>
            </a:r>
            <a:r>
              <a:rPr lang="nl-NL" dirty="0" err="1" smtClean="0"/>
              <a:t>read</a:t>
            </a:r>
            <a:r>
              <a:rPr lang="nl-NL" dirty="0" smtClean="0"/>
              <a:t>) performance</a:t>
            </a:r>
          </a:p>
          <a:p>
            <a:pPr lvl="1"/>
            <a:r>
              <a:rPr lang="nl-NL" sz="3600" dirty="0" err="1"/>
              <a:t>a</a:t>
            </a:r>
            <a:r>
              <a:rPr lang="nl-NL" sz="3600" dirty="0" err="1" smtClean="0"/>
              <a:t>nd</a:t>
            </a:r>
            <a:r>
              <a:rPr lang="nl-NL" sz="3600" dirty="0" smtClean="0"/>
              <a:t> slow down transactions</a:t>
            </a:r>
          </a:p>
          <a:p>
            <a:r>
              <a:rPr lang="nl-NL" dirty="0" err="1"/>
              <a:t>Relational</a:t>
            </a:r>
            <a:r>
              <a:rPr lang="nl-NL" dirty="0"/>
              <a:t> data does </a:t>
            </a:r>
            <a:r>
              <a:rPr lang="nl-NL" dirty="0" err="1"/>
              <a:t>not</a:t>
            </a:r>
            <a:r>
              <a:rPr lang="nl-NL" dirty="0"/>
              <a:t> [</a:t>
            </a:r>
            <a:r>
              <a:rPr lang="nl-NL" dirty="0" err="1"/>
              <a:t>always</a:t>
            </a:r>
            <a:r>
              <a:rPr lang="nl-NL" dirty="0"/>
              <a:t>] map </a:t>
            </a:r>
            <a:r>
              <a:rPr lang="nl-NL" dirty="0" err="1"/>
              <a:t>naturally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data format </a:t>
            </a:r>
            <a:r>
              <a:rPr lang="nl-NL" dirty="0" err="1"/>
              <a:t>required</a:t>
            </a:r>
            <a:r>
              <a:rPr lang="nl-NL" dirty="0"/>
              <a:t> in </a:t>
            </a:r>
            <a:r>
              <a:rPr lang="nl-NL" dirty="0" err="1"/>
              <a:t>application</a:t>
            </a:r>
            <a:r>
              <a:rPr lang="nl-NL" dirty="0"/>
              <a:t> (OO, JSON, XML</a:t>
            </a:r>
            <a:r>
              <a:rPr lang="nl-NL" dirty="0" smtClean="0"/>
              <a:t>)</a:t>
            </a:r>
            <a:endParaRPr lang="nl-NL" dirty="0"/>
          </a:p>
          <a:p>
            <a:r>
              <a:rPr lang="nl-NL" dirty="0" err="1" smtClean="0"/>
              <a:t>Capability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join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construct ad-hoc </a:t>
            </a:r>
            <a:r>
              <a:rPr lang="nl-NL" dirty="0" err="1" smtClean="0"/>
              <a:t>queries</a:t>
            </a:r>
            <a:r>
              <a:rPr lang="nl-NL" dirty="0" smtClean="0"/>
              <a:t> 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entire</a:t>
            </a:r>
            <a:r>
              <a:rPr lang="nl-NL" dirty="0" smtClean="0"/>
              <a:t> data model is </a:t>
            </a:r>
            <a:r>
              <a:rPr lang="nl-NL" dirty="0" err="1" smtClean="0"/>
              <a:t>powerful</a:t>
            </a:r>
            <a:r>
              <a:rPr lang="nl-NL" dirty="0" smtClean="0"/>
              <a:t> </a:t>
            </a:r>
          </a:p>
          <a:p>
            <a:r>
              <a:rPr lang="nl-NL" dirty="0" err="1" smtClean="0"/>
              <a:t>Declarative</a:t>
            </a:r>
            <a:r>
              <a:rPr lang="nl-NL" dirty="0" smtClean="0"/>
              <a:t> </a:t>
            </a:r>
            <a:r>
              <a:rPr lang="nl-NL" dirty="0" err="1" smtClean="0"/>
              <a:t>integrity</a:t>
            </a:r>
            <a:r>
              <a:rPr lang="nl-NL" dirty="0" smtClean="0"/>
              <a:t> </a:t>
            </a:r>
            <a:r>
              <a:rPr lang="nl-NL" dirty="0" err="1" smtClean="0"/>
              <a:t>constraints</a:t>
            </a:r>
            <a:r>
              <a:rPr lang="nl-NL" dirty="0" smtClean="0"/>
              <a:t> </a:t>
            </a:r>
            <a:r>
              <a:rPr lang="nl-NL" dirty="0" err="1" smtClean="0"/>
              <a:t>allow</a:t>
            </a:r>
            <a:r>
              <a:rPr lang="nl-NL" dirty="0" smtClean="0"/>
              <a:t> for </a:t>
            </a:r>
            <a:r>
              <a:rPr lang="nl-NL" dirty="0" err="1" smtClean="0"/>
              <a:t>strict</a:t>
            </a:r>
            <a:r>
              <a:rPr lang="nl-NL" dirty="0" smtClean="0"/>
              <a:t> </a:t>
            </a:r>
            <a:r>
              <a:rPr lang="nl-NL" dirty="0" err="1" smtClean="0"/>
              <a:t>enforcement</a:t>
            </a:r>
            <a:r>
              <a:rPr lang="nl-NL" dirty="0" smtClean="0"/>
              <a:t> of data </a:t>
            </a:r>
            <a:r>
              <a:rPr lang="nl-NL" dirty="0" err="1" smtClean="0"/>
              <a:t>quality</a:t>
            </a:r>
            <a:r>
              <a:rPr lang="nl-NL" dirty="0" smtClean="0"/>
              <a:t> </a:t>
            </a:r>
            <a:r>
              <a:rPr lang="nl-NL" dirty="0" err="1" smtClean="0"/>
              <a:t>rules</a:t>
            </a:r>
            <a:endParaRPr lang="nl-NL" dirty="0" smtClean="0"/>
          </a:p>
          <a:p>
            <a:pPr lvl="1"/>
            <a:r>
              <a:rPr lang="nl-NL" i="1" dirty="0" smtClean="0"/>
              <a:t>“</a:t>
            </a:r>
            <a:r>
              <a:rPr lang="nl-NL" i="1" dirty="0" err="1" smtClean="0"/>
              <a:t>the</a:t>
            </a:r>
            <a:r>
              <a:rPr lang="nl-NL" i="1" dirty="0" smtClean="0"/>
              <a:t> data </a:t>
            </a:r>
            <a:r>
              <a:rPr lang="nl-NL" i="1" dirty="0" err="1" smtClean="0"/>
              <a:t>may</a:t>
            </a:r>
            <a:r>
              <a:rPr lang="nl-NL" i="1" dirty="0" smtClean="0"/>
              <a:t> </a:t>
            </a:r>
            <a:r>
              <a:rPr lang="nl-NL" i="1" dirty="0" err="1" smtClean="0"/>
              <a:t>be</a:t>
            </a:r>
            <a:r>
              <a:rPr lang="nl-NL" i="1" dirty="0" smtClean="0"/>
              <a:t> non </a:t>
            </a:r>
            <a:r>
              <a:rPr lang="nl-NL" i="1" dirty="0" err="1" smtClean="0"/>
              <a:t>sensical</a:t>
            </a:r>
            <a:r>
              <a:rPr lang="nl-NL" i="1" dirty="0" smtClean="0"/>
              <a:t>, but at </a:t>
            </a:r>
            <a:r>
              <a:rPr lang="nl-NL" i="1" dirty="0" err="1" smtClean="0"/>
              <a:t>least</a:t>
            </a:r>
            <a:r>
              <a:rPr lang="nl-NL" i="1" dirty="0" smtClean="0"/>
              <a:t> </a:t>
            </a:r>
            <a:r>
              <a:rPr lang="nl-NL" i="1" dirty="0" err="1" smtClean="0"/>
              <a:t>it</a:t>
            </a:r>
            <a:r>
              <a:rPr lang="nl-NL" i="1" dirty="0" smtClean="0"/>
              <a:t> </a:t>
            </a:r>
            <a:r>
              <a:rPr lang="nl-NL" i="1" dirty="0" err="1" smtClean="0"/>
              <a:t>adheres</a:t>
            </a:r>
            <a:r>
              <a:rPr lang="nl-NL" i="1" dirty="0" smtClean="0"/>
              <a:t> </a:t>
            </a:r>
            <a:r>
              <a:rPr lang="nl-NL" i="1" dirty="0" err="1" smtClean="0"/>
              <a:t>to</a:t>
            </a:r>
            <a:r>
              <a:rPr lang="nl-NL" i="1" dirty="0" smtClean="0"/>
              <a:t> </a:t>
            </a:r>
            <a:r>
              <a:rPr lang="nl-NL" i="1" dirty="0" err="1" smtClean="0"/>
              <a:t>the</a:t>
            </a:r>
            <a:r>
              <a:rPr lang="nl-NL" i="1" dirty="0" smtClean="0"/>
              <a:t> </a:t>
            </a:r>
            <a:r>
              <a:rPr lang="nl-NL" i="1" dirty="0" err="1" smtClean="0"/>
              <a:t>rules</a:t>
            </a:r>
            <a:r>
              <a:rPr lang="nl-NL" i="1" dirty="0" smtClean="0"/>
              <a:t>, </a:t>
            </a:r>
            <a:r>
              <a:rPr lang="nl-NL" i="1" dirty="0" err="1" smtClean="0"/>
              <a:t>whatever</a:t>
            </a:r>
            <a:r>
              <a:rPr lang="nl-NL" i="1" dirty="0" smtClean="0"/>
              <a:t> </a:t>
            </a:r>
            <a:r>
              <a:rPr lang="nl-NL" i="1" dirty="0" err="1" smtClean="0"/>
              <a:t>the</a:t>
            </a:r>
            <a:r>
              <a:rPr lang="nl-NL" i="1" dirty="0" smtClean="0"/>
              <a:t> </a:t>
            </a:r>
            <a:r>
              <a:rPr lang="nl-NL" i="1" dirty="0" err="1" smtClean="0"/>
              <a:t>origin</a:t>
            </a:r>
            <a:r>
              <a:rPr lang="nl-NL" i="1" dirty="0" smtClean="0"/>
              <a:t>”</a:t>
            </a:r>
          </a:p>
          <a:p>
            <a:r>
              <a:rPr lang="nl-NL" dirty="0" smtClean="0"/>
              <a:t>SQL has been </a:t>
            </a:r>
            <a:r>
              <a:rPr lang="nl-NL" dirty="0" err="1" smtClean="0"/>
              <a:t>embraced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huge</a:t>
            </a:r>
            <a:r>
              <a:rPr lang="nl-NL" dirty="0" smtClean="0"/>
              <a:t> </a:t>
            </a:r>
            <a:r>
              <a:rPr lang="nl-NL" dirty="0" err="1" smtClean="0"/>
              <a:t>numbers</a:t>
            </a:r>
            <a:r>
              <a:rPr lang="nl-NL" dirty="0" smtClean="0"/>
              <a:t> of tools &amp; </a:t>
            </a:r>
            <a:r>
              <a:rPr lang="nl-NL" dirty="0" err="1" smtClean="0"/>
              <a:t>technologies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IT/Data professionals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2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Databases re-</a:t>
            </a:r>
            <a:r>
              <a:rPr lang="nl-NL" dirty="0" err="1" smtClean="0"/>
              <a:t>evaluated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cases </a:t>
            </a:r>
            <a:r>
              <a:rPr lang="nl-NL" dirty="0" err="1" smtClean="0"/>
              <a:t>require</a:t>
            </a:r>
            <a:r>
              <a:rPr lang="nl-NL" dirty="0" smtClean="0"/>
              <a:t> ACID (or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afford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Read </a:t>
            </a:r>
            <a:r>
              <a:rPr lang="nl-NL" dirty="0" err="1" smtClean="0"/>
              <a:t>only</a:t>
            </a:r>
            <a:r>
              <a:rPr lang="nl-NL" dirty="0" smtClean="0"/>
              <a:t> (product </a:t>
            </a:r>
            <a:r>
              <a:rPr lang="nl-NL" dirty="0" err="1" smtClean="0"/>
              <a:t>catalog</a:t>
            </a:r>
            <a:r>
              <a:rPr lang="nl-NL" dirty="0" smtClean="0"/>
              <a:t> for web shops)</a:t>
            </a:r>
          </a:p>
          <a:p>
            <a:pPr lvl="1"/>
            <a:r>
              <a:rPr lang="nl-NL" dirty="0" err="1" smtClean="0"/>
              <a:t>Inserts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no (</a:t>
            </a:r>
            <a:r>
              <a:rPr lang="nl-NL" dirty="0" err="1" smtClean="0"/>
              <a:t>inter</a:t>
            </a:r>
            <a:r>
              <a:rPr lang="nl-NL" dirty="0" smtClean="0"/>
              <a:t>-record)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pPr lvl="1"/>
            <a:r>
              <a:rPr lang="nl-NL" dirty="0" smtClean="0"/>
              <a:t>Big Data </a:t>
            </a:r>
            <a:r>
              <a:rPr lang="nl-NL" dirty="0" err="1" smtClean="0"/>
              <a:t>collected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“</a:t>
            </a:r>
            <a:r>
              <a:rPr lang="nl-NL" dirty="0" err="1" smtClean="0"/>
              <a:t>dumped</a:t>
            </a:r>
            <a:r>
              <a:rPr lang="nl-NL" dirty="0" smtClean="0"/>
              <a:t>” in Data Lake (</a:t>
            </a:r>
            <a:r>
              <a:rPr lang="nl-NL" dirty="0" err="1" smtClean="0"/>
              <a:t>Hadoop</a:t>
            </a:r>
            <a:r>
              <a:rPr lang="nl-NL" dirty="0" smtClean="0"/>
              <a:t>) for </a:t>
            </a:r>
            <a:r>
              <a:rPr lang="nl-NL" dirty="0" err="1" smtClean="0"/>
              <a:t>subsequent</a:t>
            </a:r>
            <a:r>
              <a:rPr lang="nl-NL" dirty="0" smtClean="0"/>
              <a:t> processing</a:t>
            </a:r>
          </a:p>
          <a:p>
            <a:pPr lvl="1"/>
            <a:r>
              <a:rPr lang="nl-NL" dirty="0" smtClean="0"/>
              <a:t>High performance </a:t>
            </a:r>
            <a:r>
              <a:rPr lang="nl-NL" dirty="0" err="1" smtClean="0"/>
              <a:t>demands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data </a:t>
            </a:r>
            <a:r>
              <a:rPr lang="nl-NL" dirty="0" err="1" smtClean="0"/>
              <a:t>needs</a:t>
            </a:r>
            <a:r>
              <a:rPr lang="nl-NL" dirty="0" smtClean="0"/>
              <a:t> </a:t>
            </a:r>
            <a:r>
              <a:rPr lang="nl-NL" dirty="0" err="1" smtClean="0"/>
              <a:t>structured</a:t>
            </a:r>
            <a:r>
              <a:rPr lang="nl-NL" dirty="0" smtClean="0"/>
              <a:t> formats or </a:t>
            </a:r>
            <a:r>
              <a:rPr lang="nl-NL" dirty="0" err="1" smtClean="0"/>
              <a:t>structured</a:t>
            </a:r>
            <a:r>
              <a:rPr lang="nl-NL" dirty="0" smtClean="0"/>
              <a:t> </a:t>
            </a:r>
            <a:r>
              <a:rPr lang="nl-NL" dirty="0" err="1" smtClean="0"/>
              <a:t>querying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JOINs</a:t>
            </a:r>
            <a:endParaRPr lang="nl-NL" dirty="0" smtClean="0"/>
          </a:p>
          <a:p>
            <a:pPr lvl="1"/>
            <a:r>
              <a:rPr lang="nl-NL" dirty="0" err="1" smtClean="0"/>
              <a:t>Entire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are </a:t>
            </a:r>
            <a:r>
              <a:rPr lang="nl-NL" dirty="0" err="1" smtClean="0"/>
              <a:t>stored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a single </a:t>
            </a:r>
            <a:r>
              <a:rPr lang="nl-NL" dirty="0" err="1" smtClean="0"/>
              <a:t>key</a:t>
            </a:r>
            <a:endParaRPr lang="nl-NL" dirty="0" smtClean="0"/>
          </a:p>
          <a:p>
            <a:pPr lvl="1"/>
            <a:endParaRPr lang="nl-NL" dirty="0"/>
          </a:p>
          <a:p>
            <a:r>
              <a:rPr lang="nl-NL" dirty="0" err="1" smtClean="0"/>
              <a:t>Sometimes</a:t>
            </a:r>
            <a:r>
              <a:rPr lang="nl-NL" dirty="0" smtClean="0"/>
              <a:t> – </a:t>
            </a:r>
            <a:r>
              <a:rPr lang="nl-NL" dirty="0" err="1" smtClean="0"/>
              <a:t>scalable</a:t>
            </a:r>
            <a:r>
              <a:rPr lang="nl-NL" dirty="0" smtClean="0"/>
              <a:t> availability is more important </a:t>
            </a:r>
            <a:r>
              <a:rPr lang="nl-NL" dirty="0" err="1" smtClean="0"/>
              <a:t>than</a:t>
            </a:r>
            <a:r>
              <a:rPr lang="nl-NL" dirty="0"/>
              <a:t> </a:t>
            </a:r>
            <a:r>
              <a:rPr lang="nl-NL" dirty="0" err="1" smtClean="0"/>
              <a:t>Consistency</a:t>
            </a:r>
            <a:r>
              <a:rPr lang="nl-NL" dirty="0" smtClean="0"/>
              <a:t> – </a:t>
            </a:r>
            <a:r>
              <a:rPr lang="nl-NL" dirty="0" err="1" smtClean="0"/>
              <a:t>and</a:t>
            </a:r>
            <a:r>
              <a:rPr lang="nl-NL" dirty="0" smtClean="0"/>
              <a:t> ACID is </a:t>
            </a:r>
            <a:r>
              <a:rPr lang="nl-NL" dirty="0" err="1" smtClean="0"/>
              <a:t>sacrificed</a:t>
            </a:r>
            <a:endParaRPr lang="nl-NL" dirty="0" smtClean="0"/>
          </a:p>
          <a:p>
            <a:pPr lvl="1"/>
            <a:r>
              <a:rPr lang="nl-NL" dirty="0" smtClean="0"/>
              <a:t>CAP-</a:t>
            </a:r>
            <a:r>
              <a:rPr lang="nl-NL" dirty="0" err="1" smtClean="0"/>
              <a:t>theorem</a:t>
            </a:r>
            <a:r>
              <a:rPr lang="nl-NL" dirty="0" smtClean="0"/>
              <a:t> </a:t>
            </a:r>
            <a:r>
              <a:rPr lang="nl-NL" dirty="0" err="1" smtClean="0"/>
              <a:t>states</a:t>
            </a:r>
            <a:r>
              <a:rPr lang="nl-NL" dirty="0" smtClean="0"/>
              <a:t>: </a:t>
            </a:r>
            <a:r>
              <a:rPr lang="nl-NL" dirty="0" err="1" smtClean="0"/>
              <a:t>Consistency</a:t>
            </a:r>
            <a:r>
              <a:rPr lang="nl-NL" dirty="0" smtClean="0"/>
              <a:t> [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nodes</a:t>
            </a:r>
            <a:r>
              <a:rPr lang="nl-NL" dirty="0" smtClean="0"/>
              <a:t>], Availability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Partition</a:t>
            </a:r>
            <a:r>
              <a:rPr lang="nl-NL" dirty="0" smtClean="0"/>
              <a:t> </a:t>
            </a:r>
            <a:r>
              <a:rPr lang="nl-NL" dirty="0" err="1" smtClean="0"/>
              <a:t>tolerance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three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satisfied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6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Use</a:t>
            </a:r>
            <a:r>
              <a:rPr lang="nl-NL" dirty="0" smtClean="0"/>
              <a:t> Case: Webshop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Webshop – 1M </a:t>
            </a:r>
            <a:r>
              <a:rPr lang="nl-NL" dirty="0" err="1" smtClean="0"/>
              <a:t>visitors</a:t>
            </a:r>
            <a:r>
              <a:rPr lang="nl-NL" dirty="0" smtClean="0"/>
              <a:t> per </a:t>
            </a:r>
            <a:r>
              <a:rPr lang="nl-NL" dirty="0" err="1" smtClean="0"/>
              <a:t>day</a:t>
            </a:r>
            <a:endParaRPr lang="nl-NL" dirty="0" smtClean="0"/>
          </a:p>
          <a:p>
            <a:r>
              <a:rPr lang="nl-NL" dirty="0" smtClean="0"/>
              <a:t>Product </a:t>
            </a:r>
            <a:r>
              <a:rPr lang="nl-NL" dirty="0" err="1" smtClean="0"/>
              <a:t>catalog</a:t>
            </a:r>
            <a:r>
              <a:rPr lang="nl-NL" dirty="0" smtClean="0"/>
              <a:t> </a:t>
            </a:r>
            <a:r>
              <a:rPr lang="nl-NL" dirty="0" err="1" smtClean="0"/>
              <a:t>consists</a:t>
            </a:r>
            <a:r>
              <a:rPr lang="nl-NL" dirty="0" smtClean="0"/>
              <a:t> of </a:t>
            </a:r>
            <a:r>
              <a:rPr lang="nl-NL" dirty="0" err="1" smtClean="0"/>
              <a:t>millions</a:t>
            </a:r>
            <a:r>
              <a:rPr lang="nl-NL" dirty="0" smtClean="0"/>
              <a:t> of records</a:t>
            </a:r>
          </a:p>
          <a:p>
            <a:pPr lvl="1"/>
            <a:r>
              <a:rPr lang="nl-NL" dirty="0" smtClean="0"/>
              <a:t>The web shop presents: product </a:t>
            </a:r>
            <a:r>
              <a:rPr lang="nl-NL" dirty="0" err="1" smtClean="0"/>
              <a:t>description</a:t>
            </a:r>
            <a:r>
              <a:rPr lang="nl-NL" dirty="0" smtClean="0"/>
              <a:t>, images, reviews, pricing details,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offerings</a:t>
            </a:r>
            <a:r>
              <a:rPr lang="nl-NL" dirty="0" smtClean="0"/>
              <a:t>, stock status</a:t>
            </a:r>
          </a:p>
          <a:p>
            <a:r>
              <a:rPr lang="nl-NL" dirty="0" err="1" smtClean="0"/>
              <a:t>Products</a:t>
            </a:r>
            <a:r>
              <a:rPr lang="nl-NL" dirty="0" smtClean="0"/>
              <a:t> are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updated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removed</a:t>
            </a:r>
            <a:r>
              <a:rPr lang="nl-NL" dirty="0" smtClean="0"/>
              <a:t> </a:t>
            </a:r>
            <a:r>
              <a:rPr lang="nl-NL" dirty="0" err="1" smtClean="0"/>
              <a:t>every</a:t>
            </a:r>
            <a:r>
              <a:rPr lang="nl-NL" dirty="0" smtClean="0"/>
              <a:t> </a:t>
            </a:r>
            <a:r>
              <a:rPr lang="nl-NL" dirty="0" err="1" smtClean="0"/>
              <a:t>day</a:t>
            </a:r>
            <a:endParaRPr lang="nl-NL" dirty="0" smtClean="0"/>
          </a:p>
          <a:p>
            <a:pPr lvl="1"/>
            <a:r>
              <a:rPr lang="nl-NL" dirty="0" err="1" smtClean="0"/>
              <a:t>Although</a:t>
            </a:r>
            <a:r>
              <a:rPr lang="nl-NL" dirty="0" smtClean="0"/>
              <a:t> most </a:t>
            </a:r>
            <a:r>
              <a:rPr lang="nl-NL" dirty="0" err="1" smtClean="0"/>
              <a:t>products</a:t>
            </a:r>
            <a:r>
              <a:rPr lang="nl-NL" dirty="0" smtClean="0"/>
              <a:t> do </a:t>
            </a:r>
            <a:r>
              <a:rPr lang="nl-NL" dirty="0" err="1" smtClean="0"/>
              <a:t>not</a:t>
            </a:r>
            <a:r>
              <a:rPr lang="nl-NL" dirty="0" smtClean="0"/>
              <a:t> change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frequently</a:t>
            </a:r>
            <a:endParaRPr lang="nl-NL" dirty="0" smtClean="0"/>
          </a:p>
          <a:p>
            <a:pPr lvl="1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vendors</a:t>
            </a:r>
            <a:r>
              <a:rPr lang="nl-NL" dirty="0" smtClean="0"/>
              <a:t> do bulk </a:t>
            </a:r>
            <a:r>
              <a:rPr lang="nl-NL" dirty="0" err="1" smtClean="0"/>
              <a:t>manipulation</a:t>
            </a:r>
            <a:r>
              <a:rPr lang="nl-NL" dirty="0" smtClean="0"/>
              <a:t> of product details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7514980" y="6781800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10442330" y="7378700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51880" y="761365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59030" y="7086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359030" y="72009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59030" y="73152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59030" y="74295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59030" y="75438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359030" y="76581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359030" y="77724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59030" y="78867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59030" y="80010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359030" y="81153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59030" y="8229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05264" y="6901240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2618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Case: Webshop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Technology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considerations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8565660" y="3352800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11493010" y="3949700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702560" y="418465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09710" y="3657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09710" y="37719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09710" y="38862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409710" y="40005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409710" y="41148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09710" y="42291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09710" y="43434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09710" y="44577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409710" y="45720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09710" y="46863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09710" y="4800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55944" y="3472240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953500" y="2755900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08510" y="7099300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0642110" y="5109001"/>
            <a:ext cx="3881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 </a:t>
            </a:r>
            <a:r>
              <a:rPr lang="nl-NL" dirty="0" err="1" smtClean="0"/>
              <a:t>manipulation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Quality</a:t>
            </a:r>
            <a:r>
              <a:rPr lang="nl-NL" dirty="0" smtClean="0"/>
              <a:t> (</a:t>
            </a:r>
            <a:r>
              <a:rPr lang="nl-NL" dirty="0" err="1" smtClean="0"/>
              <a:t>enforcement</a:t>
            </a:r>
            <a:r>
              <a:rPr lang="nl-NL" dirty="0" smtClean="0"/>
              <a:t>)</a:t>
            </a:r>
          </a:p>
          <a:p>
            <a:r>
              <a:rPr lang="nl-NL" dirty="0" smtClean="0"/>
              <a:t>&lt;10K transactions</a:t>
            </a:r>
          </a:p>
          <a:p>
            <a:r>
              <a:rPr lang="nl-NL" dirty="0" smtClean="0"/>
              <a:t>Batch jobs next </a:t>
            </a:r>
            <a:r>
              <a:rPr lang="nl-NL" dirty="0" err="1" smtClean="0"/>
              <a:t>to</a:t>
            </a:r>
            <a:r>
              <a:rPr lang="nl-NL" dirty="0" smtClean="0"/>
              <a:t> online</a:t>
            </a:r>
          </a:p>
          <a:p>
            <a:r>
              <a:rPr lang="nl-NL" dirty="0" smtClean="0"/>
              <a:t>Speed is </a:t>
            </a:r>
            <a:r>
              <a:rPr lang="nl-NL" dirty="0" err="1" smtClean="0"/>
              <a:t>nice</a:t>
            </a:r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2955944" y="5150702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Read </a:t>
            </a:r>
            <a:r>
              <a:rPr lang="nl-NL" dirty="0" err="1" smtClean="0"/>
              <a:t>only</a:t>
            </a:r>
            <a:endParaRPr lang="nl-NL" dirty="0" smtClean="0"/>
          </a:p>
          <a:p>
            <a:r>
              <a:rPr lang="nl-NL" dirty="0" smtClean="0"/>
              <a:t>On line</a:t>
            </a:r>
          </a:p>
          <a:p>
            <a:r>
              <a:rPr lang="nl-NL" dirty="0"/>
              <a:t>Speed is </a:t>
            </a:r>
            <a:r>
              <a:rPr lang="nl-NL" dirty="0" err="1"/>
              <a:t>crucial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XHTML &amp; JSON</a:t>
            </a:r>
          </a:p>
          <a:p>
            <a:r>
              <a:rPr lang="nl-NL" dirty="0" smtClean="0"/>
              <a:t>&gt; 1M </a:t>
            </a:r>
            <a:r>
              <a:rPr lang="nl-NL" dirty="0" err="1" smtClean="0"/>
              <a:t>visits</a:t>
            </a:r>
            <a:endParaRPr lang="nl-NL" dirty="0" smtClean="0"/>
          </a:p>
          <a:p>
            <a:endParaRPr lang="nl-NL" dirty="0" smtClean="0"/>
          </a:p>
          <a:p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418754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an 43"/>
          <p:cNvSpPr/>
          <p:nvPr/>
        </p:nvSpPr>
        <p:spPr>
          <a:xfrm>
            <a:off x="6603510" y="41668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43" name="Can 42"/>
          <p:cNvSpPr/>
          <p:nvPr/>
        </p:nvSpPr>
        <p:spPr>
          <a:xfrm>
            <a:off x="6476510" y="39382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417930" cy="1346288"/>
          </a:xfrm>
        </p:spPr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Case: Webshop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Technology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considerations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6349510" y="37096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50710" y="37852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250710" y="38995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50710" y="40138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50710" y="41281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50710" y="42424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50710" y="43567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250710" y="44710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250710" y="45853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50710" y="46996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250710" y="48139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50710" y="49282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6944" y="3599875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724900" y="2755900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01845" y="7111999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2064510" y="5109001"/>
            <a:ext cx="3881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 </a:t>
            </a:r>
            <a:r>
              <a:rPr lang="nl-NL" dirty="0" err="1" smtClean="0"/>
              <a:t>manipulation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Quality</a:t>
            </a:r>
            <a:r>
              <a:rPr lang="nl-NL" dirty="0" smtClean="0"/>
              <a:t> (</a:t>
            </a:r>
            <a:r>
              <a:rPr lang="nl-NL" dirty="0" err="1" smtClean="0"/>
              <a:t>enforcement</a:t>
            </a:r>
            <a:r>
              <a:rPr lang="nl-NL" dirty="0" smtClean="0"/>
              <a:t>)</a:t>
            </a:r>
          </a:p>
          <a:p>
            <a:r>
              <a:rPr lang="nl-NL" dirty="0" smtClean="0"/>
              <a:t>&lt;10K transactions</a:t>
            </a:r>
          </a:p>
          <a:p>
            <a:r>
              <a:rPr lang="nl-NL" dirty="0" smtClean="0"/>
              <a:t>Batch jobs next </a:t>
            </a:r>
            <a:r>
              <a:rPr lang="nl-NL" dirty="0" err="1" smtClean="0"/>
              <a:t>to</a:t>
            </a:r>
            <a:r>
              <a:rPr lang="nl-NL" dirty="0" smtClean="0"/>
              <a:t> online</a:t>
            </a:r>
          </a:p>
          <a:p>
            <a:r>
              <a:rPr lang="nl-NL" dirty="0" smtClean="0"/>
              <a:t>Speed is </a:t>
            </a:r>
            <a:r>
              <a:rPr lang="nl-NL" dirty="0" err="1" smtClean="0"/>
              <a:t>nice</a:t>
            </a:r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796944" y="5278337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Read </a:t>
            </a:r>
            <a:r>
              <a:rPr lang="nl-NL" dirty="0" err="1" smtClean="0"/>
              <a:t>only</a:t>
            </a:r>
            <a:endParaRPr lang="nl-NL" dirty="0" smtClean="0"/>
          </a:p>
          <a:p>
            <a:r>
              <a:rPr lang="nl-NL" dirty="0" smtClean="0"/>
              <a:t>On line</a:t>
            </a:r>
          </a:p>
          <a:p>
            <a:r>
              <a:rPr lang="nl-NL" dirty="0"/>
              <a:t>Speed is </a:t>
            </a:r>
            <a:r>
              <a:rPr lang="nl-NL" dirty="0" err="1"/>
              <a:t>crucial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XHTML &amp; JSON</a:t>
            </a:r>
          </a:p>
          <a:p>
            <a:r>
              <a:rPr lang="nl-NL" dirty="0" smtClean="0"/>
              <a:t>&gt; 1M </a:t>
            </a:r>
            <a:r>
              <a:rPr lang="nl-NL" dirty="0" err="1" smtClean="0"/>
              <a:t>visits</a:t>
            </a:r>
            <a:endParaRPr lang="nl-NL" dirty="0" smtClean="0"/>
          </a:p>
          <a:p>
            <a:endParaRPr lang="nl-NL" dirty="0" smtClean="0"/>
          </a:p>
          <a:p>
            <a:endParaRPr lang="en-US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6935644" y="252506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DMZ</a:t>
            </a:r>
            <a:endParaRPr lang="en-US" dirty="0" err="1" smtClean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032500" y="2755899"/>
            <a:ext cx="12700" cy="43434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83022" y="5411914"/>
            <a:ext cx="223971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Read </a:t>
            </a:r>
            <a:r>
              <a:rPr lang="nl-NL" sz="2000" dirty="0" err="1" smtClean="0"/>
              <a:t>only</a:t>
            </a:r>
            <a:endParaRPr lang="nl-NL" sz="2000" dirty="0" smtClean="0"/>
          </a:p>
          <a:p>
            <a:r>
              <a:rPr lang="nl-NL" sz="2000" dirty="0" smtClean="0"/>
              <a:t>JSON </a:t>
            </a:r>
            <a:r>
              <a:rPr lang="nl-NL" sz="2000" dirty="0" err="1" smtClean="0"/>
              <a:t>documents</a:t>
            </a:r>
            <a:endParaRPr lang="nl-NL" sz="2000" dirty="0" smtClean="0"/>
          </a:p>
          <a:p>
            <a:r>
              <a:rPr lang="nl-NL" sz="2000" dirty="0" smtClean="0"/>
              <a:t>Images</a:t>
            </a:r>
          </a:p>
          <a:p>
            <a:r>
              <a:rPr lang="nl-NL" sz="2000" dirty="0" err="1" smtClean="0"/>
              <a:t>Text</a:t>
            </a:r>
            <a:r>
              <a:rPr lang="nl-NL" sz="2000" dirty="0" smtClean="0"/>
              <a:t> Search</a:t>
            </a:r>
          </a:p>
          <a:p>
            <a:r>
              <a:rPr lang="nl-NL" sz="2000" dirty="0" err="1" smtClean="0"/>
              <a:t>Scale</a:t>
            </a:r>
            <a:r>
              <a:rPr lang="nl-NL" sz="2000" dirty="0" smtClean="0"/>
              <a:t> </a:t>
            </a:r>
            <a:r>
              <a:rPr lang="nl-NL" sz="2000" dirty="0" err="1" smtClean="0"/>
              <a:t>Horizontally</a:t>
            </a:r>
            <a:endParaRPr lang="en-US" sz="2000" dirty="0" err="1" smtClean="0"/>
          </a:p>
        </p:txBody>
      </p:sp>
      <p:sp>
        <p:nvSpPr>
          <p:cNvPr id="36" name="Can 35"/>
          <p:cNvSpPr/>
          <p:nvPr/>
        </p:nvSpPr>
        <p:spPr>
          <a:xfrm>
            <a:off x="9346710" y="3544570"/>
            <a:ext cx="2717800" cy="1733767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pic>
        <p:nvPicPr>
          <p:cNvPr id="37" name="Picture 3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84" y="3159423"/>
            <a:ext cx="2059111" cy="53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Left Arrow 37"/>
          <p:cNvSpPr/>
          <p:nvPr/>
        </p:nvSpPr>
        <p:spPr>
          <a:xfrm>
            <a:off x="8201845" y="4189173"/>
            <a:ext cx="1348555" cy="444560"/>
          </a:xfrm>
          <a:prstGeom prst="leftArrow">
            <a:avLst/>
          </a:prstGeom>
          <a:gradFill>
            <a:gsLst>
              <a:gs pos="0">
                <a:schemeClr val="accent1"/>
              </a:gs>
              <a:gs pos="47000">
                <a:schemeClr val="accent1">
                  <a:tint val="44500"/>
                  <a:satMod val="16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ular Callout 38"/>
          <p:cNvSpPr/>
          <p:nvPr/>
        </p:nvSpPr>
        <p:spPr>
          <a:xfrm>
            <a:off x="8852938" y="2311721"/>
            <a:ext cx="2252540" cy="487065"/>
          </a:xfrm>
          <a:prstGeom prst="wedgeRectCallout">
            <a:avLst>
              <a:gd name="adj1" fmla="val -38151"/>
              <a:gd name="adj2" fmla="val 3717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TextBox 39"/>
          <p:cNvSpPr txBox="1"/>
          <p:nvPr/>
        </p:nvSpPr>
        <p:spPr>
          <a:xfrm>
            <a:off x="8852938" y="2337121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Nightly</a:t>
            </a:r>
            <a:r>
              <a:rPr lang="nl-NL" sz="2000" dirty="0" smtClean="0"/>
              <a:t> </a:t>
            </a:r>
            <a:r>
              <a:rPr lang="nl-NL" sz="2000" dirty="0" err="1" smtClean="0"/>
              <a:t>generation</a:t>
            </a:r>
            <a:endParaRPr lang="en-US" sz="2000" dirty="0" err="1" smtClean="0"/>
          </a:p>
        </p:txBody>
      </p:sp>
      <p:sp>
        <p:nvSpPr>
          <p:cNvPr id="5" name="Left Arrow 4"/>
          <p:cNvSpPr/>
          <p:nvPr/>
        </p:nvSpPr>
        <p:spPr>
          <a:xfrm>
            <a:off x="11832000" y="4051935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041550" y="4286885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pic>
        <p:nvPicPr>
          <p:cNvPr id="2052" name="Picture 4" descr="Image result for oracle databas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374" y="2864200"/>
            <a:ext cx="2081425" cy="68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07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few </a:t>
            </a:r>
            <a:r>
              <a:rPr lang="nl-NL" dirty="0" err="1" smtClean="0"/>
              <a:t>observations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 smtClean="0"/>
              <a:t>Redundancy</a:t>
            </a:r>
            <a:r>
              <a:rPr lang="nl-NL" dirty="0" smtClean="0"/>
              <a:t> </a:t>
            </a:r>
          </a:p>
          <a:p>
            <a:pPr lvl="1"/>
            <a:r>
              <a:rPr lang="nl-NL" dirty="0" smtClean="0"/>
              <a:t>for performance, </a:t>
            </a:r>
            <a:r>
              <a:rPr lang="nl-NL" dirty="0" err="1" smtClean="0"/>
              <a:t>scalability</a:t>
            </a:r>
            <a:r>
              <a:rPr lang="nl-NL" dirty="0" smtClean="0"/>
              <a:t>,  availability</a:t>
            </a:r>
          </a:p>
          <a:p>
            <a:r>
              <a:rPr lang="nl-NL" dirty="0" smtClean="0"/>
              <a:t>Commodity hardware for </a:t>
            </a:r>
            <a:r>
              <a:rPr lang="nl-NL" dirty="0" err="1" smtClean="0"/>
              <a:t>scale</a:t>
            </a:r>
            <a:r>
              <a:rPr lang="nl-NL" dirty="0" smtClean="0"/>
              <a:t> out </a:t>
            </a:r>
            <a:r>
              <a:rPr lang="nl-NL" dirty="0" err="1" smtClean="0"/>
              <a:t>architecture</a:t>
            </a:r>
            <a:endParaRPr lang="nl-NL" dirty="0" smtClean="0"/>
          </a:p>
          <a:p>
            <a:r>
              <a:rPr lang="nl-NL" dirty="0" smtClean="0"/>
              <a:t>Data (</a:t>
            </a:r>
            <a:r>
              <a:rPr lang="nl-NL" dirty="0" err="1" smtClean="0"/>
              <a:t>documents</a:t>
            </a:r>
            <a:r>
              <a:rPr lang="nl-NL" dirty="0" smtClean="0"/>
              <a:t>) </a:t>
            </a:r>
            <a:r>
              <a:rPr lang="nl-NL" dirty="0" err="1" smtClean="0"/>
              <a:t>prepared</a:t>
            </a:r>
            <a:r>
              <a:rPr lang="nl-NL" dirty="0" smtClean="0"/>
              <a:t> for </a:t>
            </a:r>
            <a:r>
              <a:rPr lang="nl-NL" dirty="0" err="1" smtClean="0"/>
              <a:t>specific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usage</a:t>
            </a:r>
            <a:r>
              <a:rPr lang="nl-NL" dirty="0" smtClean="0"/>
              <a:t> (super MV)</a:t>
            </a:r>
          </a:p>
          <a:p>
            <a:pPr lvl="1"/>
            <a:r>
              <a:rPr lang="nl-NL" dirty="0" smtClean="0"/>
              <a:t>Format</a:t>
            </a:r>
          </a:p>
          <a:p>
            <a:pPr lvl="1"/>
            <a:r>
              <a:rPr lang="nl-NL" dirty="0" smtClean="0"/>
              <a:t>Search </a:t>
            </a:r>
            <a:r>
              <a:rPr lang="nl-NL" dirty="0" err="1" smtClean="0"/>
              <a:t>paths</a:t>
            </a:r>
            <a:endParaRPr lang="nl-NL" dirty="0" smtClean="0"/>
          </a:p>
          <a:p>
            <a:r>
              <a:rPr lang="nl-NL" dirty="0" smtClean="0"/>
              <a:t>Time lag in data </a:t>
            </a:r>
            <a:r>
              <a:rPr lang="nl-NL" dirty="0" err="1" smtClean="0"/>
              <a:t>modifications</a:t>
            </a:r>
            <a:r>
              <a:rPr lang="nl-NL" dirty="0" smtClean="0"/>
              <a:t> is </a:t>
            </a:r>
            <a:r>
              <a:rPr lang="nl-NL" dirty="0" err="1" smtClean="0"/>
              <a:t>accepted</a:t>
            </a:r>
            <a:endParaRPr lang="nl-NL" dirty="0" smtClean="0"/>
          </a:p>
          <a:p>
            <a:pPr lvl="1"/>
            <a:r>
              <a:rPr lang="nl-NL" dirty="0" err="1" smtClean="0"/>
              <a:t>Perhaps</a:t>
            </a:r>
            <a:r>
              <a:rPr lang="nl-NL" dirty="0" smtClean="0"/>
              <a:t> even </a:t>
            </a:r>
            <a:r>
              <a:rPr lang="nl-NL" dirty="0" err="1" smtClean="0"/>
              <a:t>desirable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offer a consistent view </a:t>
            </a:r>
            <a:r>
              <a:rPr lang="nl-NL" dirty="0" err="1" smtClean="0"/>
              <a:t>to</a:t>
            </a:r>
            <a:r>
              <a:rPr lang="nl-NL" dirty="0" smtClean="0"/>
              <a:t> webshop users</a:t>
            </a:r>
          </a:p>
          <a:p>
            <a:r>
              <a:rPr lang="nl-NL" dirty="0" smtClean="0"/>
              <a:t>Transactions in </a:t>
            </a:r>
            <a:r>
              <a:rPr lang="nl-NL" dirty="0" err="1" smtClean="0"/>
              <a:t>one</a:t>
            </a:r>
            <a:r>
              <a:rPr lang="nl-NL" dirty="0" smtClean="0"/>
              <a:t> engine</a:t>
            </a:r>
          </a:p>
          <a:p>
            <a:pPr lvl="1"/>
            <a:r>
              <a:rPr lang="nl-NL" dirty="0" smtClean="0"/>
              <a:t>ACID </a:t>
            </a:r>
            <a:r>
              <a:rPr lang="nl-NL" dirty="0" err="1" smtClean="0"/>
              <a:t>still</a:t>
            </a:r>
            <a:r>
              <a:rPr lang="nl-NL" dirty="0" smtClean="0"/>
              <a:t> in </a:t>
            </a:r>
            <a:r>
              <a:rPr lang="nl-NL" dirty="0" err="1" smtClean="0"/>
              <a:t>place</a:t>
            </a:r>
            <a:endParaRPr lang="nl-NL" dirty="0" smtClean="0"/>
          </a:p>
          <a:p>
            <a:r>
              <a:rPr lang="nl-NL" dirty="0" smtClean="0"/>
              <a:t>Transactions do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compete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reads</a:t>
            </a:r>
            <a:endParaRPr lang="nl-NL" dirty="0"/>
          </a:p>
          <a:p>
            <a:pPr lvl="1"/>
            <a:r>
              <a:rPr lang="nl-NL" dirty="0" err="1" smtClean="0"/>
              <a:t>vying</a:t>
            </a:r>
            <a:r>
              <a:rPr lang="nl-NL" dirty="0" smtClean="0"/>
              <a:t> for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same</a:t>
            </a:r>
            <a:r>
              <a:rPr lang="nl-NL" dirty="0" smtClean="0"/>
              <a:t> </a:t>
            </a:r>
            <a:r>
              <a:rPr lang="nl-NL" dirty="0" err="1" smtClean="0"/>
              <a:t>physical</a:t>
            </a:r>
            <a:r>
              <a:rPr lang="nl-NL" dirty="0" smtClean="0"/>
              <a:t> resources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230598"/>
          </a:xfrm>
        </p:spPr>
        <p:txBody>
          <a:bodyPr>
            <a:normAutofit lnSpcReduction="10000"/>
          </a:bodyPr>
          <a:lstStyle/>
          <a:p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arose</a:t>
            </a:r>
            <a:r>
              <a:rPr lang="nl-NL" dirty="0" smtClean="0"/>
              <a:t> </a:t>
            </a:r>
            <a:r>
              <a:rPr lang="nl-NL" dirty="0" err="1" smtClean="0"/>
              <a:t>because</a:t>
            </a:r>
            <a:r>
              <a:rPr lang="nl-NL" dirty="0" smtClean="0"/>
              <a:t> of performance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scalability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Web </a:t>
            </a:r>
            <a:r>
              <a:rPr lang="nl-NL" dirty="0" err="1" smtClean="0"/>
              <a:t>Scale</a:t>
            </a:r>
            <a:r>
              <a:rPr lang="nl-NL" dirty="0" smtClean="0"/>
              <a:t> operations</a:t>
            </a:r>
          </a:p>
          <a:p>
            <a:r>
              <a:rPr lang="nl-NL" dirty="0" err="1" smtClean="0"/>
              <a:t>NoSQL</a:t>
            </a:r>
            <a:r>
              <a:rPr lang="nl-NL" dirty="0" smtClean="0"/>
              <a:t> is a label for a </a:t>
            </a:r>
            <a:r>
              <a:rPr lang="nl-NL" dirty="0" err="1" smtClean="0"/>
              <a:t>wide</a:t>
            </a:r>
            <a:r>
              <a:rPr lang="nl-NL" dirty="0" smtClean="0"/>
              <a:t> </a:t>
            </a:r>
            <a:r>
              <a:rPr lang="nl-NL" dirty="0" err="1" smtClean="0"/>
              <a:t>variety</a:t>
            </a:r>
            <a:r>
              <a:rPr lang="nl-NL" dirty="0" smtClean="0"/>
              <a:t> of databases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lack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aspect of a </a:t>
            </a:r>
            <a:r>
              <a:rPr lang="nl-NL" dirty="0" err="1" smtClean="0"/>
              <a:t>true</a:t>
            </a:r>
            <a:r>
              <a:rPr lang="nl-NL" dirty="0" smtClean="0"/>
              <a:t> </a:t>
            </a:r>
            <a:r>
              <a:rPr lang="nl-NL" dirty="0" err="1" smtClean="0"/>
              <a:t>relational</a:t>
            </a:r>
            <a:r>
              <a:rPr lang="nl-NL" dirty="0" smtClean="0"/>
              <a:t> database</a:t>
            </a:r>
          </a:p>
          <a:p>
            <a:pPr lvl="1"/>
            <a:r>
              <a:rPr lang="nl-NL" dirty="0" smtClean="0"/>
              <a:t>ACID-</a:t>
            </a:r>
            <a:r>
              <a:rPr lang="nl-NL" dirty="0" err="1" smtClean="0"/>
              <a:t>ness</a:t>
            </a:r>
            <a:r>
              <a:rPr lang="nl-NL" dirty="0" smtClean="0"/>
              <a:t>, SQL, </a:t>
            </a:r>
            <a:r>
              <a:rPr lang="nl-NL" dirty="0" err="1" smtClean="0"/>
              <a:t>relational</a:t>
            </a:r>
            <a:r>
              <a:rPr lang="nl-NL" dirty="0" smtClean="0"/>
              <a:t> model,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r>
              <a:rPr lang="nl-NL" dirty="0" smtClean="0"/>
              <a:t>The label has been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since</a:t>
            </a:r>
            <a:r>
              <a:rPr lang="nl-NL" dirty="0" smtClean="0"/>
              <a:t> 2009</a:t>
            </a:r>
          </a:p>
          <a:p>
            <a:pPr lvl="1"/>
            <a:r>
              <a:rPr lang="nl-NL" dirty="0" err="1" smtClean="0"/>
              <a:t>Perhaps</a:t>
            </a:r>
            <a:r>
              <a:rPr lang="nl-NL" dirty="0" smtClean="0"/>
              <a:t> </a:t>
            </a:r>
            <a:r>
              <a:rPr lang="nl-NL" dirty="0" err="1" smtClean="0"/>
              <a:t>NoREL</a:t>
            </a:r>
            <a:r>
              <a:rPr lang="nl-NL" dirty="0" smtClean="0"/>
              <a:t> </a:t>
            </a:r>
            <a:r>
              <a:rPr lang="nl-NL" dirty="0" err="1" smtClean="0"/>
              <a:t>would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more </a:t>
            </a:r>
            <a:r>
              <a:rPr lang="nl-NL" dirty="0" err="1" smtClean="0"/>
              <a:t>appropriate</a:t>
            </a:r>
            <a:endParaRPr lang="nl-NL" dirty="0" smtClean="0"/>
          </a:p>
          <a:p>
            <a:r>
              <a:rPr lang="nl-NL" dirty="0" err="1" smtClean="0"/>
              <a:t>Some</a:t>
            </a:r>
            <a:r>
              <a:rPr lang="nl-NL" dirty="0" smtClean="0"/>
              <a:t> well </a:t>
            </a:r>
            <a:r>
              <a:rPr lang="nl-NL" dirty="0" err="1" smtClean="0"/>
              <a:t>known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products</a:t>
            </a:r>
            <a:r>
              <a:rPr lang="nl-NL" dirty="0" smtClean="0"/>
              <a:t> are</a:t>
            </a:r>
          </a:p>
          <a:p>
            <a:pPr lvl="1"/>
            <a:r>
              <a:rPr lang="nl-NL" dirty="0" smtClean="0"/>
              <a:t>Cassandra, </a:t>
            </a:r>
            <a:r>
              <a:rPr lang="nl-NL" dirty="0" err="1" smtClean="0"/>
              <a:t>MongoDB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 </a:t>
            </a:r>
            <a:r>
              <a:rPr lang="nl-NL" dirty="0" err="1" smtClean="0"/>
              <a:t>CouchDB</a:t>
            </a:r>
            <a:r>
              <a:rPr lang="nl-NL" dirty="0" smtClean="0"/>
              <a:t>, …</a:t>
            </a:r>
            <a:endParaRPr lang="nl-NL" dirty="0"/>
          </a:p>
          <a:p>
            <a:r>
              <a:rPr lang="nl-NL" dirty="0" smtClean="0"/>
              <a:t>BASE as </a:t>
            </a:r>
            <a:r>
              <a:rPr lang="nl-NL" dirty="0" err="1" smtClean="0"/>
              <a:t>alternative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ACID:</a:t>
            </a:r>
          </a:p>
          <a:p>
            <a:pPr lvl="1"/>
            <a:r>
              <a:rPr lang="en-US" b="1" dirty="0" smtClean="0"/>
              <a:t>b</a:t>
            </a:r>
            <a:r>
              <a:rPr lang="en-US" dirty="0" smtClean="0"/>
              <a:t>asically </a:t>
            </a:r>
            <a:r>
              <a:rPr lang="en-US" b="1" dirty="0" smtClean="0"/>
              <a:t>a</a:t>
            </a:r>
            <a:r>
              <a:rPr lang="en-US" dirty="0" smtClean="0"/>
              <a:t>vailable, </a:t>
            </a:r>
            <a:r>
              <a:rPr lang="en-US" b="1" dirty="0" smtClean="0"/>
              <a:t>s</a:t>
            </a:r>
            <a:r>
              <a:rPr lang="en-US" dirty="0" smtClean="0"/>
              <a:t>oft state, </a:t>
            </a:r>
            <a:r>
              <a:rPr lang="en-US" b="1" i="1" dirty="0" smtClean="0"/>
              <a:t>e</a:t>
            </a:r>
            <a:r>
              <a:rPr lang="en-US" i="1" dirty="0" smtClean="0"/>
              <a:t>ventually consistent </a:t>
            </a:r>
            <a:br>
              <a:rPr lang="en-US" i="1" dirty="0" smtClean="0"/>
            </a:br>
            <a:r>
              <a:rPr lang="en-US" i="1" dirty="0" smtClean="0"/>
              <a:t>(after a short duration)</a:t>
            </a:r>
          </a:p>
          <a:p>
            <a:pPr lvl="1"/>
            <a:endParaRPr lang="nl-NL" i="1" dirty="0"/>
          </a:p>
          <a:p>
            <a:endParaRPr lang="nl-NL" dirty="0" smtClean="0"/>
          </a:p>
          <a:p>
            <a:pPr lvl="1"/>
            <a:endParaRPr lang="nl-NL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974" y="7437085"/>
            <a:ext cx="6069092" cy="1449493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1026" name="Picture 2" descr="Top 10 NoSQL Data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080" y="3238218"/>
            <a:ext cx="5812438" cy="311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97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for NoSQL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Focus on speed, availability and scalability</a:t>
            </a:r>
          </a:p>
          <a:p>
            <a:pPr lvl="1"/>
            <a:r>
              <a:rPr lang="nl-NL" dirty="0" err="1" smtClean="0"/>
              <a:t>Horizontal</a:t>
            </a:r>
            <a:r>
              <a:rPr lang="nl-NL" dirty="0" smtClean="0"/>
              <a:t> </a:t>
            </a:r>
            <a:r>
              <a:rPr lang="nl-NL" dirty="0" err="1" smtClean="0"/>
              <a:t>scale</a:t>
            </a:r>
            <a:r>
              <a:rPr lang="nl-NL" dirty="0" smtClean="0"/>
              <a:t> out – </a:t>
            </a:r>
            <a:r>
              <a:rPr lang="nl-NL" dirty="0" err="1" smtClean="0"/>
              <a:t>distributed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load </a:t>
            </a:r>
            <a:r>
              <a:rPr lang="nl-NL" dirty="0" err="1" smtClean="0"/>
              <a:t>balancing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fail</a:t>
            </a:r>
            <a:r>
              <a:rPr lang="nl-NL" dirty="0" smtClean="0"/>
              <a:t>-over</a:t>
            </a:r>
          </a:p>
          <a:p>
            <a:r>
              <a:rPr lang="en-US" dirty="0"/>
              <a:t>No (predefined) Data </a:t>
            </a:r>
            <a:r>
              <a:rPr lang="en-US" dirty="0" smtClean="0"/>
              <a:t>Structure</a:t>
            </a:r>
          </a:p>
          <a:p>
            <a:r>
              <a:rPr lang="nl-NL" dirty="0" err="1" smtClean="0"/>
              <a:t>Integrity</a:t>
            </a:r>
            <a:r>
              <a:rPr lang="nl-NL" dirty="0" smtClean="0"/>
              <a:t> </a:t>
            </a:r>
            <a:r>
              <a:rPr lang="nl-NL" dirty="0" err="1" smtClean="0"/>
              <a:t>primarily</a:t>
            </a:r>
            <a:r>
              <a:rPr lang="nl-NL" dirty="0" smtClean="0"/>
              <a:t> </a:t>
            </a:r>
            <a:r>
              <a:rPr lang="nl-NL" dirty="0" err="1" smtClean="0"/>
              <a:t>protected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r>
              <a:rPr lang="nl-NL" dirty="0" smtClean="0"/>
              <a:t> logic</a:t>
            </a:r>
            <a:endParaRPr lang="en-US" dirty="0" smtClean="0"/>
          </a:p>
          <a:p>
            <a:r>
              <a:rPr lang="nl-NL" dirty="0" smtClean="0"/>
              <a:t>Open Source (most </a:t>
            </a:r>
            <a:r>
              <a:rPr lang="nl-NL" dirty="0" err="1" smtClean="0"/>
              <a:t>offerings</a:t>
            </a:r>
            <a:r>
              <a:rPr lang="nl-NL" dirty="0" smtClean="0"/>
              <a:t> are,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: </a:t>
            </a:r>
            <a:r>
              <a:rPr lang="nl-NL" dirty="0" err="1" smtClean="0"/>
              <a:t>MarkLogic</a:t>
            </a:r>
            <a:r>
              <a:rPr lang="nl-NL" dirty="0" smtClean="0"/>
              <a:t>)</a:t>
            </a:r>
            <a:endParaRPr lang="en-US" dirty="0" smtClean="0"/>
          </a:p>
          <a:p>
            <a:r>
              <a:rPr lang="nl-NL" dirty="0" smtClean="0"/>
              <a:t>Close(r) attention for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data is </a:t>
            </a:r>
            <a:r>
              <a:rPr lang="nl-NL" dirty="0" err="1" smtClean="0"/>
              <a:t>used</a:t>
            </a:r>
            <a:endParaRPr lang="nl-NL" dirty="0" smtClean="0"/>
          </a:p>
          <a:p>
            <a:pPr lvl="1"/>
            <a:r>
              <a:rPr lang="nl-NL" dirty="0" smtClean="0"/>
              <a:t>Application </a:t>
            </a:r>
            <a:r>
              <a:rPr lang="nl-NL" dirty="0" err="1" smtClean="0"/>
              <a:t>oriented</a:t>
            </a:r>
            <a:r>
              <a:rPr lang="nl-NL" dirty="0" smtClean="0"/>
              <a:t> data format </a:t>
            </a:r>
            <a:r>
              <a:rPr lang="nl-NL" dirty="0" err="1" smtClean="0"/>
              <a:t>and</a:t>
            </a:r>
            <a:r>
              <a:rPr lang="nl-NL" dirty="0" smtClean="0"/>
              <a:t> search </a:t>
            </a:r>
            <a:r>
              <a:rPr lang="nl-NL" dirty="0" err="1" smtClean="0"/>
              <a:t>paths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specialized</a:t>
            </a:r>
            <a:r>
              <a:rPr lang="nl-NL" dirty="0" smtClean="0"/>
              <a:t> database per </a:t>
            </a:r>
            <a:r>
              <a:rPr lang="nl-NL" dirty="0" err="1" smtClean="0"/>
              <a:t>application</a:t>
            </a:r>
            <a:r>
              <a:rPr lang="nl-NL" dirty="0" smtClean="0"/>
              <a:t> (microservice, </a:t>
            </a:r>
            <a:r>
              <a:rPr lang="nl-NL" dirty="0" err="1" smtClean="0"/>
              <a:t>capability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switch </a:t>
            </a:r>
            <a:r>
              <a:rPr lang="nl-NL" dirty="0" err="1" smtClean="0"/>
              <a:t>from</a:t>
            </a:r>
            <a:r>
              <a:rPr lang="nl-NL" dirty="0" smtClean="0"/>
              <a:t> SOA </a:t>
            </a:r>
            <a:r>
              <a:rPr lang="nl-NL" dirty="0" err="1" smtClean="0"/>
              <a:t>to</a:t>
            </a:r>
            <a:r>
              <a:rPr lang="nl-NL" dirty="0" smtClean="0"/>
              <a:t> API/Microservice</a:t>
            </a:r>
          </a:p>
          <a:p>
            <a:r>
              <a:rPr lang="nl-NL" dirty="0" smtClean="0"/>
              <a:t>Reads (far) more relevant </a:t>
            </a:r>
            <a:r>
              <a:rPr lang="nl-NL" dirty="0" err="1" smtClean="0"/>
              <a:t>than</a:t>
            </a:r>
            <a:r>
              <a:rPr lang="nl-NL" dirty="0" smtClean="0"/>
              <a:t> </a:t>
            </a:r>
            <a:r>
              <a:rPr lang="nl-NL" dirty="0" err="1" smtClean="0"/>
              <a:t>writes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redundancy</a:t>
            </a:r>
            <a:r>
              <a:rPr lang="nl-NL" dirty="0" smtClean="0"/>
              <a:t> &amp; </a:t>
            </a:r>
            <a:r>
              <a:rPr lang="nl-NL" dirty="0" err="1" smtClean="0"/>
              <a:t>denormalization</a:t>
            </a:r>
            <a:endParaRPr lang="nl-NL" dirty="0" smtClean="0"/>
          </a:p>
          <a:p>
            <a:r>
              <a:rPr lang="nl-NL" dirty="0" smtClean="0"/>
              <a:t>No data access </a:t>
            </a:r>
            <a:r>
              <a:rPr lang="nl-NL" dirty="0" err="1" smtClean="0"/>
              <a:t>through</a:t>
            </a:r>
            <a:r>
              <a:rPr lang="nl-NL" dirty="0" smtClean="0"/>
              <a:t>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19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NoSQL</a:t>
            </a:r>
            <a:r>
              <a:rPr lang="nl-NL" dirty="0" smtClean="0"/>
              <a:t> means: </a:t>
            </a:r>
            <a:br>
              <a:rPr lang="nl-NL" dirty="0" smtClean="0"/>
            </a:br>
            <a:r>
              <a:rPr lang="nl-NL" dirty="0" smtClean="0"/>
              <a:t>No Data Access </a:t>
            </a:r>
            <a:r>
              <a:rPr lang="nl-NL" dirty="0" err="1" smtClean="0"/>
              <a:t>through</a:t>
            </a:r>
            <a:r>
              <a:rPr lang="nl-NL" dirty="0" smtClean="0"/>
              <a:t>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However</a:t>
            </a:r>
            <a:endParaRPr lang="nl-NL" dirty="0" smtClean="0"/>
          </a:p>
          <a:p>
            <a:pPr lvl="1"/>
            <a:r>
              <a:rPr lang="nl-NL" dirty="0" smtClean="0"/>
              <a:t>Data Professionals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Developers </a:t>
            </a:r>
            <a:r>
              <a:rPr lang="nl-NL" dirty="0" err="1" smtClean="0"/>
              <a:t>speak</a:t>
            </a:r>
            <a:r>
              <a:rPr lang="nl-NL" dirty="0" smtClean="0"/>
              <a:t> SQL</a:t>
            </a:r>
          </a:p>
          <a:p>
            <a:pPr lvl="1"/>
            <a:r>
              <a:rPr lang="nl-NL" dirty="0" smtClean="0"/>
              <a:t>Reporting, Dashboarding,</a:t>
            </a:r>
            <a:br>
              <a:rPr lang="nl-NL" dirty="0" smtClean="0"/>
            </a:br>
            <a:r>
              <a:rPr lang="nl-NL" dirty="0" smtClean="0"/>
              <a:t>ETL, BI </a:t>
            </a:r>
            <a:r>
              <a:rPr lang="nl-NL" dirty="0"/>
              <a:t>t</a:t>
            </a:r>
            <a:r>
              <a:rPr lang="nl-NL" dirty="0" smtClean="0"/>
              <a:t>ools </a:t>
            </a:r>
            <a:r>
              <a:rPr lang="nl-NL" dirty="0" err="1" smtClean="0"/>
              <a:t>speak</a:t>
            </a:r>
            <a:r>
              <a:rPr lang="nl-NL" dirty="0" smtClean="0"/>
              <a:t> SQL</a:t>
            </a:r>
          </a:p>
          <a:p>
            <a:r>
              <a:rPr lang="nl-NL" dirty="0" err="1" smtClean="0"/>
              <a:t>There</a:t>
            </a:r>
            <a:r>
              <a:rPr lang="nl-NL" dirty="0" smtClean="0"/>
              <a:t> is no common query</a:t>
            </a:r>
            <a:br>
              <a:rPr lang="nl-NL" dirty="0" smtClean="0"/>
            </a:br>
            <a:r>
              <a:rPr lang="nl-NL" dirty="0" err="1" smtClean="0"/>
              <a:t>language</a:t>
            </a:r>
            <a:r>
              <a:rPr lang="nl-NL" dirty="0" smtClean="0"/>
              <a:t> 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products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63" y="2582863"/>
            <a:ext cx="9099550" cy="679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97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 Data Access </a:t>
            </a:r>
            <a:r>
              <a:rPr lang="nl-NL" dirty="0" err="1" smtClean="0"/>
              <a:t>through</a:t>
            </a:r>
            <a:r>
              <a:rPr lang="nl-NL" dirty="0" smtClean="0"/>
              <a:t>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However</a:t>
            </a:r>
            <a:endParaRPr lang="nl-NL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Data Professionals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Developers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speak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SQL</a:t>
            </a:r>
          </a:p>
          <a:p>
            <a:pPr lvl="1"/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Reporting, Dashboarding,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ETL, BI 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ools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speak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SQL</a:t>
            </a:r>
          </a:p>
          <a:p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There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is no common query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language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across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NoSQL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products</a:t>
            </a:r>
            <a:endParaRPr lang="nl-NL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l-NL" dirty="0" err="1" smtClean="0"/>
              <a:t>Attempts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many</a:t>
            </a:r>
            <a:r>
              <a:rPr lang="nl-NL" dirty="0" smtClean="0"/>
              <a:t> </a:t>
            </a:r>
            <a:r>
              <a:rPr lang="nl-NL" dirty="0" err="1" smtClean="0"/>
              <a:t>vendors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r>
              <a:rPr lang="nl-NL" dirty="0" smtClean="0"/>
              <a:t> drivers </a:t>
            </a:r>
            <a:r>
              <a:rPr lang="nl-NL" dirty="0" err="1" smtClean="0"/>
              <a:t>that</a:t>
            </a:r>
            <a:r>
              <a:rPr lang="nl-NL" dirty="0" smtClean="0"/>
              <a:t> translate SQL statements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commands</a:t>
            </a:r>
            <a:r>
              <a:rPr lang="nl-NL" dirty="0" smtClean="0"/>
              <a:t> for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specific</a:t>
            </a:r>
            <a:r>
              <a:rPr lang="nl-NL" dirty="0" smtClean="0"/>
              <a:t> target database</a:t>
            </a:r>
          </a:p>
          <a:p>
            <a:pPr lvl="1"/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protect</a:t>
            </a:r>
            <a:r>
              <a:rPr lang="nl-NL" dirty="0" smtClean="0"/>
              <a:t> </a:t>
            </a:r>
            <a:r>
              <a:rPr lang="nl-NL" dirty="0" err="1" smtClean="0"/>
              <a:t>existing</a:t>
            </a:r>
            <a:r>
              <a:rPr lang="nl-NL" dirty="0" smtClean="0"/>
              <a:t> </a:t>
            </a:r>
            <a:r>
              <a:rPr lang="nl-NL" dirty="0" err="1" smtClean="0"/>
              <a:t>investments</a:t>
            </a:r>
            <a:r>
              <a:rPr lang="nl-NL" dirty="0" smtClean="0"/>
              <a:t> in SQL – skills, tools, </a:t>
            </a:r>
            <a:r>
              <a:rPr lang="nl-NL" dirty="0" err="1" smtClean="0"/>
              <a:t>applications</a:t>
            </a:r>
            <a:r>
              <a:rPr lang="nl-NL" dirty="0" smtClean="0"/>
              <a:t>, </a:t>
            </a:r>
            <a:r>
              <a:rPr lang="nl-NL" dirty="0" err="1" smtClean="0"/>
              <a:t>reports</a:t>
            </a:r>
            <a:r>
              <a:rPr lang="nl-NL" dirty="0" smtClean="0"/>
              <a:t>, ..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84" y="2181568"/>
            <a:ext cx="7488832" cy="3800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1037" y="355600"/>
            <a:ext cx="4549776" cy="3398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92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Introduction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What’s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SQL </a:t>
            </a:r>
            <a:r>
              <a:rPr lang="nl-NL" dirty="0" err="1" smtClean="0"/>
              <a:t>about</a:t>
            </a:r>
            <a:r>
              <a:rPr lang="nl-NL" dirty="0" smtClean="0"/>
              <a:t> NOSQL – </a:t>
            </a:r>
            <a:r>
              <a:rPr lang="nl-NL" dirty="0" err="1" smtClean="0"/>
              <a:t>history</a:t>
            </a:r>
            <a:r>
              <a:rPr lang="nl-NL" dirty="0" smtClean="0"/>
              <a:t>, background, </a:t>
            </a:r>
            <a:r>
              <a:rPr lang="nl-NL" dirty="0" err="1" smtClean="0"/>
              <a:t>use</a:t>
            </a:r>
            <a:r>
              <a:rPr lang="nl-NL" dirty="0" smtClean="0"/>
              <a:t> cases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r>
              <a:rPr lang="nl-NL" dirty="0" smtClean="0"/>
              <a:t> of </a:t>
            </a:r>
            <a:r>
              <a:rPr lang="nl-NL" dirty="0" err="1" smtClean="0"/>
              <a:t>NoSQL</a:t>
            </a:r>
            <a:r>
              <a:rPr lang="nl-NL" dirty="0" smtClean="0"/>
              <a:t> databases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Introducing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Getting</a:t>
            </a:r>
            <a:r>
              <a:rPr lang="nl-NL" dirty="0" smtClean="0"/>
              <a:t> </a:t>
            </a:r>
            <a:r>
              <a:rPr lang="nl-NL" dirty="0" err="1" smtClean="0"/>
              <a:t>started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– </a:t>
            </a:r>
            <a:r>
              <a:rPr lang="nl-NL" dirty="0" err="1" smtClean="0"/>
              <a:t>installation</a:t>
            </a:r>
            <a:r>
              <a:rPr lang="nl-NL" dirty="0" smtClean="0"/>
              <a:t>, </a:t>
            </a:r>
            <a:r>
              <a:rPr lang="nl-NL" dirty="0" err="1" smtClean="0"/>
              <a:t>configuration</a:t>
            </a:r>
            <a:r>
              <a:rPr lang="nl-NL" dirty="0" smtClean="0"/>
              <a:t>, Administration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 dirty="0" err="1" smtClean="0"/>
              <a:t>Developing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– Java &amp; Node.js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1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NoSQL </a:t>
            </a:r>
            <a:r>
              <a:rPr lang="en-US" dirty="0" err="1" smtClean="0"/>
              <a:t>databaseS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Key</a:t>
            </a:r>
            <a:r>
              <a:rPr lang="nl-NL" dirty="0" smtClean="0"/>
              <a:t>-Value (</a:t>
            </a:r>
            <a:r>
              <a:rPr lang="nl-NL" dirty="0" err="1" smtClean="0"/>
              <a:t>from</a:t>
            </a:r>
            <a:r>
              <a:rPr lang="nl-NL" dirty="0" smtClean="0"/>
              <a:t> in-memory cache </a:t>
            </a:r>
            <a:r>
              <a:rPr lang="nl-NL" dirty="0" err="1" smtClean="0"/>
              <a:t>to</a:t>
            </a:r>
            <a:r>
              <a:rPr lang="nl-NL" dirty="0" smtClean="0"/>
              <a:t> hardware </a:t>
            </a:r>
            <a:r>
              <a:rPr lang="nl-NL" dirty="0" err="1" smtClean="0"/>
              <a:t>appliance</a:t>
            </a:r>
            <a:r>
              <a:rPr lang="nl-NL" dirty="0" smtClean="0"/>
              <a:t> – </a:t>
            </a:r>
            <a:r>
              <a:rPr lang="nl-NL" dirty="0" err="1" smtClean="0"/>
              <a:t>Memcached</a:t>
            </a:r>
            <a:r>
              <a:rPr lang="nl-NL" dirty="0" smtClean="0"/>
              <a:t>, </a:t>
            </a:r>
            <a:r>
              <a:rPr lang="nl-NL" dirty="0" err="1" smtClean="0"/>
              <a:t>Hazelcast</a:t>
            </a:r>
            <a:r>
              <a:rPr lang="nl-NL" dirty="0" smtClean="0"/>
              <a:t>, </a:t>
            </a:r>
            <a:r>
              <a:rPr lang="nl-NL" dirty="0" err="1" smtClean="0"/>
              <a:t>Coherence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 Oracle </a:t>
            </a:r>
            <a:r>
              <a:rPr lang="nl-NL" dirty="0" err="1" smtClean="0"/>
              <a:t>NoSQL</a:t>
            </a:r>
            <a:r>
              <a:rPr lang="nl-NL" dirty="0" smtClean="0"/>
              <a:t>/Berkeley DB)</a:t>
            </a:r>
          </a:p>
          <a:p>
            <a:r>
              <a:rPr lang="nl-NL" dirty="0"/>
              <a:t>Wide Column Store (</a:t>
            </a:r>
            <a:r>
              <a:rPr lang="en-US" dirty="0"/>
              <a:t>Cassandra, Google </a:t>
            </a:r>
            <a:r>
              <a:rPr lang="en-US" dirty="0" err="1" smtClean="0"/>
              <a:t>BigTable</a:t>
            </a:r>
            <a:r>
              <a:rPr lang="en-US" dirty="0" smtClean="0"/>
              <a:t>, </a:t>
            </a:r>
            <a:r>
              <a:rPr lang="en-US" dirty="0" err="1" smtClean="0"/>
              <a:t>HBase</a:t>
            </a:r>
            <a:r>
              <a:rPr lang="nl-NL" dirty="0" smtClean="0"/>
              <a:t>)</a:t>
            </a:r>
            <a:endParaRPr lang="en-US" dirty="0"/>
          </a:p>
          <a:p>
            <a:r>
              <a:rPr lang="en-US" dirty="0" smtClean="0"/>
              <a:t>Document (JSON, XML, YAML and binary forms – MongoDB,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Couchbase</a:t>
            </a:r>
            <a:r>
              <a:rPr lang="en-US" dirty="0" smtClean="0"/>
              <a:t>, </a:t>
            </a:r>
            <a:r>
              <a:rPr lang="en-US" dirty="0" err="1" smtClean="0"/>
              <a:t>MarkLogic</a:t>
            </a:r>
            <a:r>
              <a:rPr lang="en-US" dirty="0" smtClean="0"/>
              <a:t>)</a:t>
            </a:r>
          </a:p>
          <a:p>
            <a:r>
              <a:rPr lang="en-US" dirty="0" smtClean="0"/>
              <a:t>Graph (networks of data, triplets, RDF stores – Neo4J)</a:t>
            </a:r>
          </a:p>
          <a:p>
            <a:r>
              <a:rPr lang="en-US" dirty="0" smtClean="0"/>
              <a:t>Miscellaneous: object, tabular, tuple, elastic </a:t>
            </a:r>
            <a:r>
              <a:rPr lang="en-US" dirty="0"/>
              <a:t>search index, </a:t>
            </a:r>
            <a:r>
              <a:rPr lang="en-US" dirty="0" smtClean="0"/>
              <a:t>Hadoop </a:t>
            </a:r>
            <a:r>
              <a:rPr lang="en-US" dirty="0"/>
              <a:t>(</a:t>
            </a:r>
            <a:r>
              <a:rPr lang="en-US" dirty="0" err="1"/>
              <a:t>hdfs</a:t>
            </a:r>
            <a:r>
              <a:rPr lang="en-US" dirty="0"/>
              <a:t>) </a:t>
            </a:r>
            <a:r>
              <a:rPr lang="en-US" dirty="0" smtClean="0"/>
              <a:t>style, Kafka Topic</a:t>
            </a:r>
          </a:p>
        </p:txBody>
      </p:sp>
    </p:spTree>
    <p:extLst>
      <p:ext uri="{BB962C8B-B14F-4D97-AF65-F5344CB8AC3E}">
        <p14:creationId xmlns:p14="http://schemas.microsoft.com/office/powerpoint/2010/main" val="298297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78229" cy="1346288"/>
          </a:xfrm>
        </p:spPr>
        <p:txBody>
          <a:bodyPr/>
          <a:lstStyle/>
          <a:p>
            <a:r>
              <a:rPr lang="en-US" dirty="0"/>
              <a:t>(leading) NoSQL Database products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is (</a:t>
            </a:r>
            <a:r>
              <a:rPr lang="nl-NL" dirty="0" err="1" smtClean="0"/>
              <a:t>one</a:t>
            </a:r>
            <a:r>
              <a:rPr lang="nl-NL" dirty="0" smtClean="0"/>
              <a:t> of) </a:t>
            </a:r>
            <a:r>
              <a:rPr lang="nl-NL" dirty="0" err="1" smtClean="0"/>
              <a:t>the</a:t>
            </a:r>
            <a:r>
              <a:rPr lang="nl-NL" dirty="0" smtClean="0"/>
              <a:t> most </a:t>
            </a:r>
            <a:r>
              <a:rPr lang="nl-NL" dirty="0" err="1" smtClean="0"/>
              <a:t>popular</a:t>
            </a:r>
            <a:r>
              <a:rPr lang="nl-NL" dirty="0" smtClean="0"/>
              <a:t> (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measure</a:t>
            </a:r>
            <a:r>
              <a:rPr lang="nl-NL" dirty="0" smtClean="0"/>
              <a:t>)</a:t>
            </a:r>
          </a:p>
          <a:p>
            <a:r>
              <a:rPr lang="en-US" dirty="0" smtClean="0"/>
              <a:t>Cloud (only): 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/>
              <a:t>BigTable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AWS Dynamo</a:t>
            </a:r>
          </a:p>
          <a:p>
            <a:r>
              <a:rPr lang="en-US" dirty="0" smtClean="0"/>
              <a:t>Cache (in memory)</a:t>
            </a:r>
          </a:p>
          <a:p>
            <a:pPr lvl="1"/>
            <a:r>
              <a:rPr lang="nl-NL" dirty="0" err="1" smtClean="0"/>
              <a:t>ZooKeeper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</a:t>
            </a:r>
            <a:br>
              <a:rPr lang="nl-NL" dirty="0" smtClean="0"/>
            </a:br>
            <a:r>
              <a:rPr lang="nl-NL" dirty="0" err="1" smtClean="0"/>
              <a:t>Memcached</a:t>
            </a:r>
            <a:r>
              <a:rPr lang="nl-NL" dirty="0" smtClean="0"/>
              <a:t>, …</a:t>
            </a:r>
          </a:p>
          <a:p>
            <a:r>
              <a:rPr lang="nl-NL" dirty="0" err="1" smtClean="0"/>
              <a:t>Hadoop</a:t>
            </a:r>
            <a:r>
              <a:rPr lang="nl-NL" dirty="0" smtClean="0"/>
              <a:t>/HDFS</a:t>
            </a:r>
            <a:endParaRPr lang="en-US" dirty="0" smtClean="0"/>
          </a:p>
          <a:p>
            <a:r>
              <a:rPr lang="en-US" dirty="0" smtClean="0"/>
              <a:t>Oracle NoSQL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fka</a:t>
            </a:r>
            <a:r>
              <a:rPr lang="en-US" dirty="0" smtClean="0"/>
              <a:t> Berkeley DB)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83" y="3251201"/>
            <a:ext cx="10574062" cy="6199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3677900" y="4368800"/>
            <a:ext cx="876300" cy="10287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7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828" y="4124496"/>
            <a:ext cx="8030383" cy="21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44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History</a:t>
            </a:r>
            <a:r>
              <a:rPr lang="nl-NL" dirty="0" smtClean="0"/>
              <a:t> of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934731" cy="6234020"/>
          </a:xfrm>
        </p:spPr>
        <p:txBody>
          <a:bodyPr>
            <a:normAutofit fontScale="92500"/>
          </a:bodyPr>
          <a:lstStyle/>
          <a:p>
            <a:r>
              <a:rPr lang="nl-NL" dirty="0" smtClean="0"/>
              <a:t>10gen – startup </a:t>
            </a:r>
            <a:r>
              <a:rPr lang="nl-NL" dirty="0" err="1" smtClean="0"/>
              <a:t>from</a:t>
            </a:r>
            <a:r>
              <a:rPr lang="nl-NL" dirty="0" smtClean="0"/>
              <a:t> 2007 in New York City</a:t>
            </a:r>
          </a:p>
          <a:p>
            <a:pPr lvl="1"/>
            <a:r>
              <a:rPr lang="nl-NL" dirty="0" err="1" smtClean="0"/>
              <a:t>Developed</a:t>
            </a:r>
            <a:r>
              <a:rPr lang="nl-NL" dirty="0" smtClean="0"/>
              <a:t> database as component in Platform as a Service product</a:t>
            </a:r>
          </a:p>
          <a:p>
            <a:r>
              <a:rPr lang="nl-NL" dirty="0" err="1" smtClean="0"/>
              <a:t>Initial</a:t>
            </a:r>
            <a:r>
              <a:rPr lang="nl-NL" dirty="0" smtClean="0"/>
              <a:t> release of </a:t>
            </a:r>
            <a:r>
              <a:rPr lang="nl-NL" dirty="0" err="1" smtClean="0"/>
              <a:t>MongoDB</a:t>
            </a:r>
            <a:r>
              <a:rPr lang="nl-NL" dirty="0" smtClean="0"/>
              <a:t>: 2009</a:t>
            </a:r>
          </a:p>
          <a:p>
            <a:pPr lvl="1"/>
            <a:r>
              <a:rPr lang="nl-NL" dirty="0" smtClean="0"/>
              <a:t>10gen </a:t>
            </a:r>
            <a:r>
              <a:rPr lang="nl-NL" dirty="0" err="1" smtClean="0"/>
              <a:t>changed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name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Inc. </a:t>
            </a:r>
            <a:r>
              <a:rPr lang="nl-NL" dirty="0"/>
              <a:t>i</a:t>
            </a:r>
            <a:r>
              <a:rPr lang="nl-NL" dirty="0" smtClean="0"/>
              <a:t>n 2013 </a:t>
            </a:r>
          </a:p>
          <a:p>
            <a:pPr lvl="1"/>
            <a:r>
              <a:rPr lang="nl-NL" dirty="0" smtClean="0"/>
              <a:t>Offers </a:t>
            </a:r>
            <a:r>
              <a:rPr lang="nl-NL" dirty="0" err="1" smtClean="0"/>
              <a:t>enterprise</a:t>
            </a:r>
            <a:r>
              <a:rPr lang="nl-NL" dirty="0" smtClean="0"/>
              <a:t> support, </a:t>
            </a:r>
            <a:r>
              <a:rPr lang="nl-NL" dirty="0" err="1" smtClean="0"/>
              <a:t>MongoDB</a:t>
            </a:r>
            <a:r>
              <a:rPr lang="nl-NL" dirty="0" smtClean="0"/>
              <a:t> Atlas </a:t>
            </a:r>
            <a:r>
              <a:rPr lang="nl-NL" dirty="0" err="1" smtClean="0"/>
              <a:t>cloud</a:t>
            </a:r>
            <a:r>
              <a:rPr lang="nl-NL" dirty="0" smtClean="0"/>
              <a:t> service, </a:t>
            </a:r>
            <a:r>
              <a:rPr lang="nl-NL" dirty="0" err="1" smtClean="0"/>
              <a:t>MongoDB</a:t>
            </a:r>
            <a:r>
              <a:rPr lang="nl-NL" dirty="0" smtClean="0"/>
              <a:t> Compass, </a:t>
            </a:r>
            <a:r>
              <a:rPr lang="nl-NL" dirty="0" err="1" smtClean="0"/>
              <a:t>Connectors</a:t>
            </a:r>
            <a:endParaRPr lang="nl-NL" dirty="0" smtClean="0"/>
          </a:p>
          <a:p>
            <a:r>
              <a:rPr lang="nl-NL" dirty="0" err="1" smtClean="0"/>
              <a:t>Current</a:t>
            </a:r>
            <a:r>
              <a:rPr lang="nl-NL" dirty="0" smtClean="0"/>
              <a:t> </a:t>
            </a:r>
            <a:r>
              <a:rPr lang="nl-NL" dirty="0" err="1" smtClean="0"/>
              <a:t>stable</a:t>
            </a:r>
            <a:r>
              <a:rPr lang="nl-NL" dirty="0" smtClean="0"/>
              <a:t> release: 3.4.2 (3.5.2 is in preview)</a:t>
            </a:r>
          </a:p>
          <a:p>
            <a:r>
              <a:rPr lang="nl-NL" dirty="0" smtClean="0"/>
              <a:t>Open Source - </a:t>
            </a:r>
            <a:r>
              <a:rPr lang="en-US" sz="3000" dirty="0">
                <a:hlinkClick r:id="rId2" tooltip="GNU Affero General Public License"/>
              </a:rPr>
              <a:t>GNU </a:t>
            </a:r>
            <a:r>
              <a:rPr lang="en-US" sz="3000" dirty="0" err="1">
                <a:hlinkClick r:id="rId2" tooltip="GNU Affero General Public License"/>
              </a:rPr>
              <a:t>Affero</a:t>
            </a:r>
            <a:r>
              <a:rPr lang="en-US" sz="3000" dirty="0">
                <a:hlinkClick r:id="rId2" tooltip="GNU Affero General Public License"/>
              </a:rPr>
              <a:t> General Public License</a:t>
            </a:r>
            <a:r>
              <a:rPr lang="en-US" sz="3000" dirty="0"/>
              <a:t> and the </a:t>
            </a:r>
            <a:r>
              <a:rPr lang="en-US" sz="3000" dirty="0">
                <a:hlinkClick r:id="rId3" tooltip="Apache License"/>
              </a:rPr>
              <a:t>Apache License</a:t>
            </a:r>
            <a:r>
              <a:rPr lang="en-US" dirty="0"/>
              <a:t>.</a:t>
            </a:r>
            <a:endParaRPr lang="nl-NL" dirty="0" smtClean="0"/>
          </a:p>
          <a:p>
            <a:r>
              <a:rPr lang="nl-NL" dirty="0" err="1" smtClean="0"/>
              <a:t>MongoDB</a:t>
            </a:r>
            <a:r>
              <a:rPr lang="nl-NL" dirty="0" smtClean="0"/>
              <a:t> == </a:t>
            </a:r>
            <a:r>
              <a:rPr lang="nl-NL" dirty="0" err="1" smtClean="0"/>
              <a:t>Hu</a:t>
            </a:r>
            <a:r>
              <a:rPr lang="nl-NL" i="1" dirty="0" err="1" smtClean="0"/>
              <a:t>mongo</a:t>
            </a:r>
            <a:r>
              <a:rPr lang="nl-NL" dirty="0" err="1" smtClean="0"/>
              <a:t>us</a:t>
            </a:r>
            <a:r>
              <a:rPr lang="nl-NL" dirty="0" smtClean="0"/>
              <a:t> </a:t>
            </a:r>
            <a:r>
              <a:rPr lang="nl-NL" i="1" dirty="0" smtClean="0"/>
              <a:t>D</a:t>
            </a:r>
            <a:r>
              <a:rPr lang="nl-NL" dirty="0" smtClean="0"/>
              <a:t>ata</a:t>
            </a:r>
            <a:r>
              <a:rPr lang="nl-NL" i="1" dirty="0" smtClean="0"/>
              <a:t>b</a:t>
            </a:r>
            <a:r>
              <a:rPr lang="nl-NL" dirty="0" smtClean="0"/>
              <a:t>ase</a:t>
            </a:r>
          </a:p>
          <a:p>
            <a:r>
              <a:rPr lang="nl-NL" dirty="0" err="1" smtClean="0"/>
              <a:t>Evolution</a:t>
            </a:r>
            <a:r>
              <a:rPr lang="nl-NL" dirty="0" smtClean="0"/>
              <a:t> of </a:t>
            </a:r>
            <a:r>
              <a:rPr lang="nl-NL" dirty="0" err="1" smtClean="0"/>
              <a:t>MongoDB</a:t>
            </a:r>
            <a:r>
              <a:rPr lang="nl-NL" dirty="0" smtClean="0"/>
              <a:t> is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pretty</a:t>
            </a:r>
            <a:r>
              <a:rPr lang="nl-NL" dirty="0" smtClean="0"/>
              <a:t> </a:t>
            </a:r>
            <a:r>
              <a:rPr lang="nl-NL" dirty="0" err="1" smtClean="0"/>
              <a:t>fast</a:t>
            </a:r>
            <a:endParaRPr lang="nl-NL" dirty="0" smtClean="0"/>
          </a:p>
          <a:p>
            <a:pPr lvl="1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crucial</a:t>
            </a:r>
            <a:r>
              <a:rPr lang="nl-NL" dirty="0" smtClean="0"/>
              <a:t> </a:t>
            </a:r>
            <a:r>
              <a:rPr lang="nl-NL" dirty="0" err="1" smtClean="0"/>
              <a:t>enterprise</a:t>
            </a:r>
            <a:r>
              <a:rPr lang="nl-NL" dirty="0" smtClean="0"/>
              <a:t> database </a:t>
            </a:r>
            <a:r>
              <a:rPr lang="nl-NL" dirty="0" err="1" smtClean="0"/>
              <a:t>capabilities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r>
              <a:rPr lang="nl-NL" dirty="0" smtClean="0"/>
              <a:t>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fairly</a:t>
            </a:r>
            <a:r>
              <a:rPr lang="nl-NL" dirty="0" smtClean="0"/>
              <a:t> </a:t>
            </a:r>
            <a:r>
              <a:rPr lang="nl-NL" dirty="0" err="1" smtClean="0"/>
              <a:t>recently</a:t>
            </a:r>
            <a:r>
              <a:rPr lang="nl-NL" dirty="0" smtClean="0"/>
              <a:t> or are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lacking</a:t>
            </a:r>
            <a:endParaRPr lang="nl-NL" dirty="0" smtClean="0"/>
          </a:p>
          <a:p>
            <a:r>
              <a:rPr lang="nl-NL" dirty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is </a:t>
            </a:r>
            <a:r>
              <a:rPr lang="nl-NL" dirty="0" err="1" smtClean="0"/>
              <a:t>number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database in </a:t>
            </a:r>
            <a:r>
              <a:rPr lang="nl-NL" dirty="0" err="1" smtClean="0"/>
              <a:t>terms</a:t>
            </a:r>
            <a:r>
              <a:rPr lang="nl-NL" dirty="0" smtClean="0"/>
              <a:t> of </a:t>
            </a:r>
            <a:r>
              <a:rPr lang="nl-NL" dirty="0" err="1" smtClean="0"/>
              <a:t>popularity</a:t>
            </a:r>
            <a:r>
              <a:rPr lang="nl-N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Core</a:t>
            </a:r>
            <a:r>
              <a:rPr lang="nl-NL" dirty="0" smtClean="0"/>
              <a:t>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121931" cy="614512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stores JSON </a:t>
            </a:r>
            <a:r>
              <a:rPr lang="nl-NL" dirty="0" err="1" smtClean="0"/>
              <a:t>documents</a:t>
            </a:r>
            <a:r>
              <a:rPr lang="nl-NL" dirty="0" smtClean="0"/>
              <a:t> in a </a:t>
            </a:r>
            <a:r>
              <a:rPr lang="nl-NL" dirty="0" err="1" smtClean="0"/>
              <a:t>binary</a:t>
            </a:r>
            <a:r>
              <a:rPr lang="nl-NL" dirty="0" smtClean="0"/>
              <a:t> format (BSON)</a:t>
            </a:r>
          </a:p>
          <a:p>
            <a:pPr lvl="1"/>
            <a:r>
              <a:rPr lang="nl-NL" dirty="0" err="1" smtClean="0"/>
              <a:t>Documents</a:t>
            </a:r>
            <a:r>
              <a:rPr lang="nl-NL" dirty="0" smtClean="0"/>
              <a:t> are </a:t>
            </a:r>
            <a:r>
              <a:rPr lang="nl-NL" dirty="0" err="1" smtClean="0"/>
              <a:t>stored</a:t>
            </a:r>
            <a:r>
              <a:rPr lang="nl-NL" dirty="0" smtClean="0"/>
              <a:t> in </a:t>
            </a:r>
            <a:r>
              <a:rPr lang="nl-NL" dirty="0" err="1" smtClean="0"/>
              <a:t>collections</a:t>
            </a:r>
            <a:r>
              <a:rPr lang="nl-NL" dirty="0" smtClean="0"/>
              <a:t> (</a:t>
            </a:r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row</a:t>
            </a:r>
            <a:r>
              <a:rPr lang="nl-NL" dirty="0" smtClean="0"/>
              <a:t> or records in </a:t>
            </a:r>
            <a:r>
              <a:rPr lang="nl-NL" dirty="0" err="1" smtClean="0"/>
              <a:t>tables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Interaction</a:t>
            </a:r>
            <a:r>
              <a:rPr lang="nl-NL" dirty="0" smtClean="0"/>
              <a:t> is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JavaScript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taking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place</a:t>
            </a:r>
            <a:r>
              <a:rPr lang="nl-NL" dirty="0" smtClean="0"/>
              <a:t> of SQL for DML </a:t>
            </a:r>
            <a:r>
              <a:rPr lang="nl-NL" dirty="0" err="1" smtClean="0"/>
              <a:t>and</a:t>
            </a:r>
            <a:r>
              <a:rPr lang="nl-NL" dirty="0" smtClean="0"/>
              <a:t> query</a:t>
            </a:r>
          </a:p>
          <a:p>
            <a:r>
              <a:rPr lang="nl-NL" dirty="0" err="1" smtClean="0"/>
              <a:t>Written</a:t>
            </a:r>
            <a:r>
              <a:rPr lang="nl-NL" dirty="0" smtClean="0"/>
              <a:t> in C++</a:t>
            </a:r>
          </a:p>
          <a:p>
            <a:r>
              <a:rPr lang="nl-NL" dirty="0" smtClean="0"/>
              <a:t>Has </a:t>
            </a:r>
            <a:r>
              <a:rPr lang="nl-NL" dirty="0" err="1" smtClean="0"/>
              <a:t>the</a:t>
            </a:r>
            <a:r>
              <a:rPr lang="nl-NL" dirty="0" smtClean="0"/>
              <a:t> V8 </a:t>
            </a:r>
            <a:r>
              <a:rPr lang="nl-NL" dirty="0" err="1" smtClean="0"/>
              <a:t>JavaScript</a:t>
            </a:r>
            <a:r>
              <a:rPr lang="nl-NL" dirty="0" smtClean="0"/>
              <a:t> engine </a:t>
            </a:r>
            <a:r>
              <a:rPr lang="nl-NL" dirty="0" err="1" smtClean="0"/>
              <a:t>included</a:t>
            </a:r>
            <a:endParaRPr lang="nl-NL" dirty="0" smtClean="0"/>
          </a:p>
          <a:p>
            <a:r>
              <a:rPr lang="en-US" dirty="0" smtClean="0"/>
              <a:t>Runs on Mac </a:t>
            </a:r>
            <a:r>
              <a:rPr lang="en-US" dirty="0"/>
              <a:t>OS X, Windows, Solaris, and most flavors of </a:t>
            </a:r>
            <a:r>
              <a:rPr lang="en-US" dirty="0" smtClean="0"/>
              <a:t>Linux</a:t>
            </a:r>
          </a:p>
          <a:p>
            <a:r>
              <a:rPr lang="nl-NL" dirty="0" smtClean="0"/>
              <a:t>Source code is on GitHub</a:t>
            </a:r>
          </a:p>
          <a:p>
            <a:r>
              <a:rPr lang="nl-NL" dirty="0" smtClean="0"/>
              <a:t>Has </a:t>
            </a:r>
            <a:r>
              <a:rPr lang="nl-NL" dirty="0" err="1" smtClean="0"/>
              <a:t>GeoSpatial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Tekst </a:t>
            </a:r>
            <a:r>
              <a:rPr lang="nl-NL" dirty="0" err="1" smtClean="0"/>
              <a:t>indexes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search </a:t>
            </a:r>
            <a:r>
              <a:rPr lang="nl-NL" dirty="0" err="1" smtClean="0"/>
              <a:t>capabilities</a:t>
            </a:r>
            <a:endParaRPr lang="nl-NL" dirty="0" smtClean="0"/>
          </a:p>
          <a:p>
            <a:r>
              <a:rPr lang="en-US" dirty="0"/>
              <a:t>MongoDB, Inc. officially supports drivers for C, C++, C#, </a:t>
            </a:r>
            <a:r>
              <a:rPr lang="en-US" dirty="0" err="1"/>
              <a:t>Erlang</a:t>
            </a:r>
            <a:r>
              <a:rPr lang="en-US" dirty="0"/>
              <a:t>, Java, Node.js, JavaScript, Perl, PHP, Python, Scala, and Ruby</a:t>
            </a:r>
          </a:p>
        </p:txBody>
      </p:sp>
    </p:spTree>
    <p:extLst>
      <p:ext uri="{BB962C8B-B14F-4D97-AF65-F5344CB8AC3E}">
        <p14:creationId xmlns:p14="http://schemas.microsoft.com/office/powerpoint/2010/main" val="395277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POM: DBA </a:t>
            </a:r>
            <a:r>
              <a:rPr lang="en-US" dirty="0"/>
              <a:t>(theory plus demo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  <a:p>
            <a:r>
              <a:rPr lang="en-US" dirty="0" err="1"/>
              <a:t>installatation</a:t>
            </a:r>
            <a:endParaRPr lang="en-US" dirty="0"/>
          </a:p>
          <a:p>
            <a:r>
              <a:rPr lang="en-US" dirty="0"/>
              <a:t>configuration</a:t>
            </a:r>
          </a:p>
          <a:p>
            <a:r>
              <a:rPr lang="en-US" dirty="0"/>
              <a:t>management/admin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POM: Using </a:t>
            </a:r>
            <a:r>
              <a:rPr lang="en-US" dirty="0"/>
              <a:t>MongoDB (theory plus demo)</a:t>
            </a:r>
            <a:br>
              <a:rPr lang="en-US" dirty="0"/>
            </a:br>
            <a:r>
              <a:rPr lang="en-US" dirty="0"/>
              <a:t>inserting </a:t>
            </a:r>
            <a:r>
              <a:rPr lang="en-US" dirty="0" smtClean="0"/>
              <a:t>documents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retrieving </a:t>
            </a:r>
            <a:r>
              <a:rPr lang="en-US" dirty="0"/>
              <a:t>data</a:t>
            </a:r>
          </a:p>
          <a:p>
            <a:r>
              <a:rPr lang="en-US" dirty="0"/>
              <a:t>update?</a:t>
            </a:r>
          </a:p>
          <a:p>
            <a:r>
              <a:rPr lang="en-US" dirty="0"/>
              <a:t>delete?</a:t>
            </a:r>
          </a:p>
          <a:p>
            <a:r>
              <a:rPr lang="en-US" dirty="0" smtClean="0"/>
              <a:t>Integrity/uniqueness/constraints</a:t>
            </a:r>
          </a:p>
          <a:p>
            <a:r>
              <a:rPr lang="nl-NL" dirty="0" smtClean="0"/>
              <a:t>index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6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MongoDB</a:t>
            </a:r>
            <a:r>
              <a:rPr lang="nl-NL" dirty="0" smtClean="0"/>
              <a:t> Compass </a:t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aka</a:t>
            </a:r>
            <a:r>
              <a:rPr lang="nl-NL" dirty="0" smtClean="0"/>
              <a:t> NOSQL Developer)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The GUI for </a:t>
            </a:r>
            <a:r>
              <a:rPr lang="nl-NL" dirty="0" err="1" smtClean="0"/>
              <a:t>MongoDB</a:t>
            </a:r>
            <a:endParaRPr lang="nl-NL" dirty="0" smtClean="0"/>
          </a:p>
          <a:p>
            <a:pPr lvl="1"/>
            <a:r>
              <a:rPr lang="nl-NL" dirty="0" err="1" smtClean="0"/>
              <a:t>Visually</a:t>
            </a:r>
            <a:r>
              <a:rPr lang="nl-NL" dirty="0" smtClean="0"/>
              <a:t> </a:t>
            </a:r>
            <a:r>
              <a:rPr lang="nl-NL" dirty="0" err="1" smtClean="0"/>
              <a:t>explore</a:t>
            </a:r>
            <a:r>
              <a:rPr lang="nl-NL" dirty="0" smtClean="0"/>
              <a:t> data</a:t>
            </a:r>
          </a:p>
          <a:p>
            <a:pPr lvl="1"/>
            <a:r>
              <a:rPr lang="en-US" dirty="0"/>
              <a:t>Run ad hoc queries in seconds. </a:t>
            </a:r>
            <a:endParaRPr lang="en-US" dirty="0" smtClean="0"/>
          </a:p>
          <a:p>
            <a:pPr lvl="1"/>
            <a:r>
              <a:rPr lang="en-US" dirty="0" smtClean="0"/>
              <a:t>Interact </a:t>
            </a:r>
            <a:r>
              <a:rPr lang="en-US" dirty="0"/>
              <a:t>with your data with full CRUD </a:t>
            </a:r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View </a:t>
            </a:r>
            <a:r>
              <a:rPr lang="en-US" dirty="0"/>
              <a:t>and optimize your query performance. </a:t>
            </a:r>
            <a:endParaRPr lang="en-US" dirty="0" smtClean="0"/>
          </a:p>
          <a:p>
            <a:r>
              <a:rPr lang="nl-NL" dirty="0" err="1" smtClean="0"/>
              <a:t>Separately</a:t>
            </a:r>
            <a:r>
              <a:rPr lang="nl-NL" dirty="0" smtClean="0"/>
              <a:t> </a:t>
            </a:r>
            <a:r>
              <a:rPr lang="nl-NL" dirty="0" err="1" smtClean="0"/>
              <a:t>installed</a:t>
            </a:r>
            <a:r>
              <a:rPr lang="nl-NL" dirty="0" smtClean="0"/>
              <a:t> product</a:t>
            </a:r>
          </a:p>
          <a:p>
            <a:pPr lvl="1"/>
            <a:r>
              <a:rPr lang="nl-NL" dirty="0" smtClean="0"/>
              <a:t>On Windows, OS X, Linux, …</a:t>
            </a:r>
          </a:p>
          <a:p>
            <a:r>
              <a:rPr lang="nl-NL" dirty="0" err="1" smtClean="0"/>
              <a:t>Can</a:t>
            </a:r>
            <a:r>
              <a:rPr lang="nl-NL" dirty="0" smtClean="0"/>
              <a:t> run </a:t>
            </a:r>
            <a:r>
              <a:rPr lang="nl-NL" dirty="0" err="1" smtClean="0"/>
              <a:t>against</a:t>
            </a:r>
            <a:r>
              <a:rPr lang="nl-NL" dirty="0" smtClean="0"/>
              <a:t> </a:t>
            </a:r>
            <a:r>
              <a:rPr lang="nl-NL" dirty="0" err="1" smtClean="0"/>
              <a:t>local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remote </a:t>
            </a:r>
            <a:r>
              <a:rPr lang="nl-NL" dirty="0" err="1" smtClean="0"/>
              <a:t>MongoDB</a:t>
            </a:r>
            <a:r>
              <a:rPr lang="nl-NL" dirty="0" smtClean="0"/>
              <a:t> servers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338" y="551574"/>
            <a:ext cx="918176" cy="98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mongodb compa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75" y="5667375"/>
            <a:ext cx="5715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73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MongoDB</a:t>
            </a:r>
            <a:r>
              <a:rPr lang="nl-NL" dirty="0" smtClean="0"/>
              <a:t> Compass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lucas_j\AppData\Local\Temp\SNAGHTML46271b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5" y="1803399"/>
            <a:ext cx="12257963" cy="7739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89" y="842961"/>
            <a:ext cx="9376648" cy="2928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241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Programming </a:t>
            </a:r>
            <a:r>
              <a:rPr lang="nl-NL" dirty="0" err="1" smtClean="0"/>
              <a:t>against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195920"/>
          </a:xfrm>
        </p:spPr>
        <p:txBody>
          <a:bodyPr>
            <a:normAutofit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</a:t>
            </a:r>
            <a:r>
              <a:rPr lang="en-US" dirty="0"/>
              <a:t>officially supports drivers for C, C++, C#, </a:t>
            </a:r>
            <a:r>
              <a:rPr lang="en-US" dirty="0" err="1"/>
              <a:t>Erlang</a:t>
            </a:r>
            <a:r>
              <a:rPr lang="en-US" dirty="0"/>
              <a:t>, </a:t>
            </a:r>
            <a:r>
              <a:rPr lang="en-US" i="1" dirty="0"/>
              <a:t>Java</a:t>
            </a:r>
            <a:r>
              <a:rPr lang="en-US" dirty="0"/>
              <a:t>, </a:t>
            </a:r>
            <a:r>
              <a:rPr lang="en-US" i="1" dirty="0"/>
              <a:t>Node.js</a:t>
            </a:r>
            <a:r>
              <a:rPr lang="en-US" dirty="0"/>
              <a:t>, JavaScript, Perl, PHP, Python, Scala, and </a:t>
            </a:r>
            <a:r>
              <a:rPr lang="en-US" dirty="0" smtClean="0"/>
              <a:t>Ruby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also</a:t>
            </a:r>
            <a:r>
              <a:rPr lang="nl-NL" dirty="0" smtClean="0"/>
              <a:t> a Connector for </a:t>
            </a:r>
            <a:r>
              <a:rPr lang="nl-NL" dirty="0" err="1" smtClean="0"/>
              <a:t>Hadoop</a:t>
            </a:r>
            <a:endParaRPr lang="nl-NL" dirty="0" smtClean="0"/>
          </a:p>
          <a:p>
            <a:r>
              <a:rPr lang="nl-NL" dirty="0" err="1" smtClean="0"/>
              <a:t>Several</a:t>
            </a:r>
            <a:r>
              <a:rPr lang="nl-NL" dirty="0" smtClean="0"/>
              <a:t> REST </a:t>
            </a:r>
            <a:r>
              <a:rPr lang="nl-NL" dirty="0" err="1" smtClean="0"/>
              <a:t>APIs</a:t>
            </a:r>
            <a:r>
              <a:rPr lang="nl-NL" dirty="0" smtClean="0"/>
              <a:t> for </a:t>
            </a:r>
            <a:r>
              <a:rPr lang="nl-NL" dirty="0" err="1" smtClean="0"/>
              <a:t>MongoDB</a:t>
            </a:r>
            <a:r>
              <a:rPr lang="nl-NL" dirty="0" smtClean="0"/>
              <a:t> are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community</a:t>
            </a:r>
          </a:p>
          <a:p>
            <a:pPr lvl="1"/>
            <a:r>
              <a:rPr lang="nl-NL" dirty="0" err="1" smtClean="0"/>
              <a:t>RESTHeart</a:t>
            </a:r>
            <a:r>
              <a:rPr lang="nl-NL" dirty="0" smtClean="0"/>
              <a:t> (Java), Eve (Python),, </a:t>
            </a:r>
            <a:r>
              <a:rPr lang="nl-NL" dirty="0" err="1" smtClean="0"/>
              <a:t>Crest</a:t>
            </a:r>
            <a:r>
              <a:rPr lang="nl-NL" dirty="0" smtClean="0"/>
              <a:t> (Node), AMID, </a:t>
            </a:r>
            <a:r>
              <a:rPr lang="nl-NL" dirty="0" err="1" smtClean="0"/>
              <a:t>Kule</a:t>
            </a:r>
            <a:r>
              <a:rPr lang="nl-NL" dirty="0" smtClean="0"/>
              <a:t>, </a:t>
            </a:r>
            <a:r>
              <a:rPr lang="nl-NL" dirty="0" err="1" smtClean="0"/>
              <a:t>DreamFactory</a:t>
            </a:r>
            <a:r>
              <a:rPr lang="nl-NL" dirty="0" smtClean="0"/>
              <a:t> 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328225" y="3851975"/>
            <a:ext cx="2590800" cy="26974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766" y="6041735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9728789" y="4901298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6578600" y="48251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8089900" y="5257834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59242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3029025" y="3851975"/>
            <a:ext cx="2590800" cy="269741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29589" y="4901298"/>
            <a:ext cx="1460500" cy="90354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>
            <a:off x="4747734" y="5257833"/>
            <a:ext cx="1830866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java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07" y="5723298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67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06829" cy="1346288"/>
          </a:xfrm>
        </p:spPr>
        <p:txBody>
          <a:bodyPr/>
          <a:lstStyle/>
          <a:p>
            <a:r>
              <a:rPr lang="nl-NL" dirty="0" smtClean="0"/>
              <a:t>Traditional approach: </a:t>
            </a:r>
            <a:br>
              <a:rPr lang="nl-NL" dirty="0" smtClean="0"/>
            </a:br>
            <a:r>
              <a:rPr lang="nl-NL" dirty="0" err="1" smtClean="0"/>
              <a:t>all</a:t>
            </a:r>
            <a:r>
              <a:rPr lang="nl-NL" dirty="0" smtClean="0"/>
              <a:t> data in </a:t>
            </a:r>
            <a:r>
              <a:rPr lang="nl-NL" dirty="0" err="1" smtClean="0"/>
              <a:t>enterprise</a:t>
            </a:r>
            <a:r>
              <a:rPr lang="nl-NL" dirty="0" smtClean="0"/>
              <a:t> </a:t>
            </a:r>
            <a:r>
              <a:rPr lang="nl-NL" dirty="0" err="1" smtClean="0"/>
              <a:t>relational</a:t>
            </a:r>
            <a:r>
              <a:rPr lang="nl-NL" dirty="0" smtClean="0"/>
              <a:t> database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816" y="2362199"/>
            <a:ext cx="4778283" cy="7244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87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MEAN stack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Modelled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LAMP</a:t>
            </a:r>
          </a:p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 smtClean="0"/>
              <a:t>JavaScript</a:t>
            </a:r>
            <a:r>
              <a:rPr lang="nl-NL" dirty="0" smtClean="0"/>
              <a:t>/JSON </a:t>
            </a:r>
          </a:p>
          <a:p>
            <a:r>
              <a:rPr lang="nl-NL" dirty="0" smtClean="0"/>
              <a:t>Term </a:t>
            </a:r>
            <a:r>
              <a:rPr lang="nl-NL" dirty="0" err="1" smtClean="0"/>
              <a:t>coined</a:t>
            </a:r>
            <a:r>
              <a:rPr lang="nl-NL" dirty="0" smtClean="0"/>
              <a:t> in 2013 (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)</a:t>
            </a:r>
          </a:p>
          <a:p>
            <a:endParaRPr lang="en-US" dirty="0"/>
          </a:p>
        </p:txBody>
      </p:sp>
      <p:pic>
        <p:nvPicPr>
          <p:cNvPr id="4098" name="Picture 2" descr="Image result for mean 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700" y="309561"/>
            <a:ext cx="3819525" cy="252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ean sta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/>
          <a:stretch/>
        </p:blipFill>
        <p:spPr bwMode="auto">
          <a:xfrm>
            <a:off x="3914774" y="4798702"/>
            <a:ext cx="8289925" cy="495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9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67029" cy="1346288"/>
          </a:xfrm>
        </p:spPr>
        <p:txBody>
          <a:bodyPr/>
          <a:lstStyle/>
          <a:p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Node.js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MongoDB </a:t>
            </a:r>
            <a:r>
              <a:rPr lang="en-US" dirty="0"/>
              <a:t>Node.js Driver </a:t>
            </a:r>
            <a:r>
              <a:rPr lang="en-US" dirty="0" smtClean="0"/>
              <a:t>2.0</a:t>
            </a:r>
          </a:p>
          <a:p>
            <a:pPr lvl="1"/>
            <a:r>
              <a:rPr lang="nl-NL" dirty="0" smtClean="0"/>
              <a:t>Support for </a:t>
            </a:r>
            <a:r>
              <a:rPr lang="nl-NL" dirty="0" err="1" smtClean="0"/>
              <a:t>ECMAScript</a:t>
            </a:r>
            <a:r>
              <a:rPr lang="nl-NL" dirty="0" smtClean="0"/>
              <a:t> 6.0 – </a:t>
            </a:r>
            <a:r>
              <a:rPr lang="nl-NL" dirty="0" err="1" smtClean="0"/>
              <a:t>Promises</a:t>
            </a:r>
            <a:r>
              <a:rPr lang="nl-NL" dirty="0" smtClean="0"/>
              <a:t> for </a:t>
            </a:r>
            <a:r>
              <a:rPr lang="nl-NL" dirty="0" err="1" smtClean="0"/>
              <a:t>asynch</a:t>
            </a:r>
            <a:endParaRPr lang="en-US" dirty="0" smtClean="0"/>
          </a:p>
          <a:p>
            <a:pPr lvl="1"/>
            <a:r>
              <a:rPr lang="nl-NL" dirty="0"/>
              <a:t>http://mongodb.github.io/node-mongodb-native/2.0/</a:t>
            </a:r>
            <a:endParaRPr lang="en-US" b="1" dirty="0"/>
          </a:p>
          <a:p>
            <a:r>
              <a:rPr lang="nl-NL" dirty="0" smtClean="0"/>
              <a:t>Using </a:t>
            </a:r>
            <a:r>
              <a:rPr lang="nl-NL" dirty="0" err="1" smtClean="0"/>
              <a:t>mongodb</a:t>
            </a:r>
            <a:r>
              <a:rPr lang="nl-NL" dirty="0" smtClean="0"/>
              <a:t> in a </a:t>
            </a:r>
            <a:r>
              <a:rPr lang="nl-NL" dirty="0" err="1" smtClean="0"/>
              <a:t>NodeJS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lvl="1"/>
            <a:r>
              <a:rPr lang="nl-NL" dirty="0" err="1"/>
              <a:t>n</a:t>
            </a:r>
            <a:r>
              <a:rPr lang="nl-NL" dirty="0" err="1" smtClean="0"/>
              <a:t>pm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–save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MongoClient</a:t>
            </a:r>
            <a:r>
              <a:rPr lang="en-US" dirty="0"/>
              <a:t> = require('</a:t>
            </a:r>
            <a:r>
              <a:rPr lang="en-US" dirty="0" err="1"/>
              <a:t>mongodb</a:t>
            </a:r>
            <a:r>
              <a:rPr lang="en-US" dirty="0"/>
              <a:t>').</a:t>
            </a:r>
            <a:r>
              <a:rPr lang="en-US" dirty="0" err="1"/>
              <a:t>MongoClient</a:t>
            </a:r>
            <a:r>
              <a:rPr lang="en-US" dirty="0"/>
              <a:t>;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3796783" y="664275"/>
            <a:ext cx="2590800" cy="26974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9324" y="2854035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4197347" y="1713598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1047158" y="16374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2558458" y="2070134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508" y="27365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lucas_j\AppData\Local\Temp\SNAGHTML1ec69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9"/>
          <a:stretch/>
        </p:blipFill>
        <p:spPr bwMode="auto">
          <a:xfrm>
            <a:off x="7481835" y="4948237"/>
            <a:ext cx="4351083" cy="2609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96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6921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').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 = 'world';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 = 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://'+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+':'+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, function(err,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console.log</a:t>
            </a:r>
            <a:r>
              <a:rPr lang="en-US" dirty="0">
                <a:latin typeface="Lucida Console" panose="020B0609040504020204" pitchFamily="49" charset="0"/>
              </a:rPr>
              <a:t>("Connected correctly to server.");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// DO YOUR THING WITH MONGODB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console.log("Connection to database is closed.");          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}) </a:t>
            </a:r>
            <a:r>
              <a:rPr lang="en-US" dirty="0">
                <a:latin typeface="Lucida Console" panose="020B0609040504020204" pitchFamily="49" charset="0"/>
              </a:rPr>
              <a:t>//connect()</a:t>
            </a:r>
          </a:p>
          <a:p>
            <a:endParaRPr lang="en-US" dirty="0" err="1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918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(1)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88500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require('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').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'27017';</a:t>
            </a: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'world';</a:t>
            </a:r>
          </a:p>
          <a:p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://'+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+':'+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+ '/' +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MongoClient.connect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, function(err,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console.log("Connected correctly to server.");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 err="1" smtClean="0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</a:t>
            </a:r>
            <a:r>
              <a:rPr lang="en-US" sz="2000" i="1" dirty="0">
                <a:latin typeface="Lucida Console" panose="020B0609040504020204" pitchFamily="49" charset="0"/>
              </a:rPr>
              <a:t>.find</a:t>
            </a:r>
            <a:r>
              <a:rPr lang="en-US" sz="2000" dirty="0">
                <a:latin typeface="Lucida Console" panose="020B0609040504020204" pitchFamily="49" charset="0"/>
              </a:rPr>
              <a:t>({},{"sort": [["area",-1</a:t>
            </a:r>
            <a:r>
              <a:rPr lang="en-US" sz="2000" dirty="0" smtClean="0">
                <a:latin typeface="Lucida Console" panose="020B0609040504020204" pitchFamily="49" charset="0"/>
              </a:rPr>
              <a:t>]]})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                       .</a:t>
            </a:r>
            <a:r>
              <a:rPr lang="en-US" sz="2000" dirty="0">
                <a:latin typeface="Lucida Console" panose="020B0609040504020204" pitchFamily="49" charset="0"/>
              </a:rPr>
              <a:t>limit(20).</a:t>
            </a:r>
            <a:r>
              <a:rPr lang="en-US" sz="2000" dirty="0" err="1">
                <a:latin typeface="Lucida Console" panose="020B0609040504020204" pitchFamily="49" charset="0"/>
              </a:rPr>
              <a:t>toArray</a:t>
            </a:r>
            <a:r>
              <a:rPr lang="en-US" sz="2000" dirty="0">
                <a:latin typeface="Lucida Console" panose="020B0609040504020204" pitchFamily="49" charset="0"/>
              </a:rPr>
              <a:t>(function(err, results){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console.log</a:t>
            </a:r>
            <a:r>
              <a:rPr lang="en-US" sz="2000" dirty="0">
                <a:latin typeface="Lucida Console" panose="020B0609040504020204" pitchFamily="49" charset="0"/>
              </a:rPr>
              <a:t>("Name of Country Four " +results[3].name+ " and size: " +results[3].area</a:t>
            </a:r>
            <a:r>
              <a:rPr lang="en-US" sz="2000" dirty="0" smtClean="0">
                <a:latin typeface="Lucida Console" panose="020B0609040504020204" pitchFamily="49" charset="0"/>
              </a:rPr>
              <a:t>);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/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  // using cursors to retrieve data sets in a controlled fashion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  // note: cursor implements </a:t>
            </a:r>
            <a:r>
              <a:rPr lang="en-US" sz="2000" dirty="0" err="1" smtClean="0">
                <a:latin typeface="Lucida Console" panose="020B0609040504020204" pitchFamily="49" charset="0"/>
              </a:rPr>
              <a:t>NodeJS</a:t>
            </a:r>
            <a:r>
              <a:rPr lang="en-US" sz="2000" dirty="0" smtClean="0">
                <a:latin typeface="Lucida Console" panose="020B0609040504020204" pitchFamily="49" charset="0"/>
              </a:rPr>
              <a:t> Stream  - results can be piped 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</a:t>
            </a:r>
            <a:r>
              <a:rPr lang="en-US" sz="2000" dirty="0" err="1" smtClean="0"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cursor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('countries').find({"</a:t>
            </a:r>
            <a:r>
              <a:rPr lang="en-US" sz="2000" dirty="0" err="1">
                <a:latin typeface="Lucida Console" panose="020B0609040504020204" pitchFamily="49" charset="0"/>
              </a:rPr>
              <a:t>continent":"Asia</a:t>
            </a:r>
            <a:r>
              <a:rPr lang="en-US" sz="2000" dirty="0">
                <a:latin typeface="Lucida Console" panose="020B0609040504020204" pitchFamily="49" charset="0"/>
              </a:rPr>
              <a:t>"}, {"sort": "name</a:t>
            </a:r>
            <a:r>
              <a:rPr lang="en-US" sz="2000" dirty="0" smtClean="0">
                <a:latin typeface="Lucida Console" panose="020B0609040504020204" pitchFamily="49" charset="0"/>
              </a:rPr>
              <a:t>"});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</a:t>
            </a:r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 err="1" smtClean="0">
                <a:latin typeface="Lucida Console" panose="020B0609040504020204" pitchFamily="49" charset="0"/>
              </a:rPr>
              <a:t>cursor.count</a:t>
            </a:r>
            <a:r>
              <a:rPr lang="en-US" sz="2000" dirty="0" smtClean="0">
                <a:latin typeface="Lucida Console" panose="020B0609040504020204" pitchFamily="49" charset="0"/>
              </a:rPr>
              <a:t>(function(err</a:t>
            </a:r>
            <a:r>
              <a:rPr lang="en-US" sz="2000" dirty="0">
                <a:latin typeface="Lucida Console" panose="020B0609040504020204" pitchFamily="49" charset="0"/>
              </a:rPr>
              <a:t>, count){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smtClean="0">
                <a:latin typeface="Lucida Console" panose="020B0609040504020204" pitchFamily="49" charset="0"/>
              </a:rPr>
              <a:t>  </a:t>
            </a:r>
            <a:r>
              <a:rPr lang="en-US" sz="2000" dirty="0">
                <a:latin typeface="Lucida Console" panose="020B0609040504020204" pitchFamily="49" charset="0"/>
              </a:rPr>
              <a:t>console.log("Country count in Asia: "+count);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</a:t>
            </a:r>
            <a:r>
              <a:rPr lang="en-US" sz="2000" dirty="0" smtClean="0">
                <a:latin typeface="Lucida Console" panose="020B0609040504020204" pitchFamily="49" charset="0"/>
              </a:rPr>
              <a:t>   });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</a:t>
            </a:r>
            <a:r>
              <a:rPr lang="en-US" sz="2000" dirty="0" err="1" smtClean="0">
                <a:latin typeface="Lucida Console" panose="020B0609040504020204" pitchFamily="49" charset="0"/>
              </a:rPr>
              <a:t>cursor.each</a:t>
            </a:r>
            <a:r>
              <a:rPr lang="en-US" sz="2000" dirty="0" smtClean="0">
                <a:latin typeface="Lucida Console" panose="020B0609040504020204" pitchFamily="49" charset="0"/>
              </a:rPr>
              <a:t>(function(err</a:t>
            </a:r>
            <a:r>
              <a:rPr lang="en-US" sz="2000" dirty="0">
                <a:latin typeface="Lucida Console" panose="020B0609040504020204" pitchFamily="49" charset="0"/>
              </a:rPr>
              <a:t>, country){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  console.log(country.name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})//</a:t>
            </a:r>
            <a:r>
              <a:rPr lang="en-US" sz="2000" dirty="0">
                <a:latin typeface="Lucida Console" panose="020B0609040504020204" pitchFamily="49" charset="0"/>
              </a:rPr>
              <a:t>each </a:t>
            </a:r>
            <a:r>
              <a:rPr lang="en-US" sz="2000" dirty="0" smtClean="0">
                <a:latin typeface="Lucida Console" panose="020B0609040504020204" pitchFamily="49" charset="0"/>
              </a:rPr>
              <a:t>cursor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 smtClean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5182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(2)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265170" cy="7171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aggquery</a:t>
            </a:r>
            <a:r>
              <a:rPr lang="en-US" sz="2000" dirty="0">
                <a:latin typeface="Lucida Console" panose="020B0609040504020204" pitchFamily="49" charset="0"/>
              </a:rPr>
              <a:t> = [  {$sort: {area : -1}}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,  {$group:{ _id: '$continent'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        , </a:t>
            </a:r>
            <a:r>
              <a:rPr lang="en-US" sz="2000" dirty="0" err="1">
                <a:latin typeface="Lucida Console" panose="020B0609040504020204" pitchFamily="49" charset="0"/>
              </a:rPr>
              <a:t>largestCountry</a:t>
            </a:r>
            <a:r>
              <a:rPr lang="en-US" sz="2000" dirty="0">
                <a:latin typeface="Lucida Console" panose="020B0609040504020204" pitchFamily="49" charset="0"/>
              </a:rPr>
              <a:t> : {$first: "$name"}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];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aggcursor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</a:t>
            </a:r>
            <a:r>
              <a:rPr lang="en-US" sz="2000" b="1" dirty="0">
                <a:latin typeface="Lucida Console" panose="020B0609040504020204" pitchFamily="49" charset="0"/>
              </a:rPr>
              <a:t>aggregate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aggquery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err="1">
                <a:latin typeface="Lucida Console" panose="020B0609040504020204" pitchFamily="49" charset="0"/>
              </a:rPr>
              <a:t>aggcursor.each</a:t>
            </a:r>
            <a:r>
              <a:rPr lang="en-US" sz="2000" dirty="0">
                <a:latin typeface="Lucida Console" panose="020B0609040504020204" pitchFamily="49" charset="0"/>
              </a:rPr>
              <a:t>(function(err, result){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if (err)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console.log(err);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} else if (result)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console.log(</a:t>
            </a:r>
            <a:r>
              <a:rPr lang="en-US" sz="2000" dirty="0" err="1">
                <a:latin typeface="Lucida Console" panose="020B0609040504020204" pitchFamily="49" charset="0"/>
              </a:rPr>
              <a:t>JSON.stringify</a:t>
            </a:r>
            <a:r>
              <a:rPr lang="en-US" sz="2000" dirty="0">
                <a:latin typeface="Lucida Console" panose="020B0609040504020204" pitchFamily="49" charset="0"/>
              </a:rPr>
              <a:t>(result));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})  //each </a:t>
            </a:r>
            <a:r>
              <a:rPr lang="en-US" sz="2000" dirty="0" err="1" smtClean="0">
                <a:latin typeface="Lucida Console" panose="020B0609040504020204" pitchFamily="49" charset="0"/>
              </a:rPr>
              <a:t>aggcursor</a:t>
            </a:r>
            <a:r>
              <a:rPr lang="en-US" sz="2000" dirty="0" smtClean="0">
                <a:latin typeface="Lucida Console" panose="020B0609040504020204" pitchFamily="49" charset="0"/>
              </a:rPr>
              <a:t/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 smtClean="0">
              <a:latin typeface="Lucida Console" panose="020B0609040504020204" pitchFamily="49" charset="0"/>
            </a:endParaRPr>
          </a:p>
          <a:p>
            <a:endParaRPr lang="nl-NL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ccursor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('countries').find({});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// </a:t>
            </a:r>
            <a:r>
              <a:rPr lang="en-US" sz="2000" dirty="0">
                <a:latin typeface="Lucida Console" panose="020B0609040504020204" pitchFamily="49" charset="0"/>
              </a:rPr>
              <a:t>the cursor returned from find and aggregate implements a </a:t>
            </a:r>
            <a:r>
              <a:rPr lang="en-US" sz="2000" dirty="0" err="1">
                <a:latin typeface="Lucida Console" panose="020B0609040504020204" pitchFamily="49" charset="0"/>
              </a:rPr>
              <a:t>NodeJS</a:t>
            </a:r>
            <a:r>
              <a:rPr lang="en-US" sz="2000" dirty="0">
                <a:latin typeface="Lucida Console" panose="020B0609040504020204" pitchFamily="49" charset="0"/>
              </a:rPr>
              <a:t> (readable) Stream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ccursor.on</a:t>
            </a:r>
            <a:r>
              <a:rPr lang="en-US" sz="2000" dirty="0">
                <a:latin typeface="Lucida Console" panose="020B0609040504020204" pitchFamily="49" charset="0"/>
              </a:rPr>
              <a:t>('data', function(doc)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console.log(doc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ccursor.once</a:t>
            </a:r>
            <a:r>
              <a:rPr lang="en-US" sz="2000" dirty="0">
                <a:latin typeface="Lucida Console" panose="020B0609040504020204" pitchFamily="49" charset="0"/>
              </a:rPr>
              <a:t>('end', function()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console.log(“Out of countries. Time to move on");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085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').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assert = require('assert'),   co = require('co');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 = 'world';</a:t>
            </a:r>
          </a:p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 = 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://'+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+':'+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co(function*()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Use connect method to connect to the Server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b="1" dirty="0">
                <a:latin typeface="Lucida Console" panose="020B0609040504020204" pitchFamily="49" charset="0"/>
              </a:rPr>
              <a:t>yield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console.log("Connected correctly to server</a:t>
            </a:r>
            <a:r>
              <a:rPr lang="en-US" dirty="0" smtClean="0">
                <a:latin typeface="Lucida Console" panose="020B0609040504020204" pitchFamily="49" charset="0"/>
              </a:rPr>
              <a:t>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// DO YOUR THING WITH MONGODB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Close the connection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}).catch(function(err)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</a:t>
            </a:r>
            <a:r>
              <a:rPr lang="en-US" dirty="0" err="1">
                <a:latin typeface="Lucida Console" panose="020B0609040504020204" pitchFamily="49" charset="0"/>
              </a:rPr>
              <a:t>err.stack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70767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944843" cy="8217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co(function</a:t>
            </a:r>
            <a:r>
              <a:rPr lang="en-US" dirty="0">
                <a:latin typeface="Lucida Console" panose="020B0609040504020204" pitchFamily="49" charset="0"/>
              </a:rPr>
              <a:t>*()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Use connect method to connect to the Server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 = yield </a:t>
            </a:r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console.log("Connected correctly to server");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// </a:t>
            </a:r>
            <a:r>
              <a:rPr lang="en-US" dirty="0">
                <a:latin typeface="Lucida Console" panose="020B0609040504020204" pitchFamily="49" charset="0"/>
              </a:rPr>
              <a:t>find top 20 countries by  size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results = yield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('countries').find</a:t>
            </a:r>
            <a:r>
              <a:rPr lang="en-US" dirty="0" smtClean="0">
                <a:latin typeface="Lucida Console" panose="020B0609040504020204" pitchFamily="49" charset="0"/>
              </a:rPr>
              <a:t>({}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,{"</a:t>
            </a:r>
            <a:r>
              <a:rPr lang="en-US" dirty="0">
                <a:latin typeface="Lucida Console" panose="020B0609040504020204" pitchFamily="49" charset="0"/>
              </a:rPr>
              <a:t>sort": [["area",-1]]}).limit(20).</a:t>
            </a:r>
            <a:r>
              <a:rPr lang="en-US" dirty="0" err="1">
                <a:latin typeface="Lucida Console" panose="020B0609040504020204" pitchFamily="49" charset="0"/>
              </a:rPr>
              <a:t>toArray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("Country One " +</a:t>
            </a:r>
            <a:r>
              <a:rPr lang="en-US" dirty="0" err="1">
                <a:latin typeface="Lucida Console" panose="020B0609040504020204" pitchFamily="49" charset="0"/>
              </a:rPr>
              <a:t>JSON.stringify</a:t>
            </a:r>
            <a:r>
              <a:rPr lang="en-US" dirty="0">
                <a:latin typeface="Lucida Console" panose="020B0609040504020204" pitchFamily="49" charset="0"/>
              </a:rPr>
              <a:t>(results[0])); 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("Name of Country Four " +results[3].</a:t>
            </a:r>
            <a:r>
              <a:rPr lang="en-US" dirty="0" smtClean="0">
                <a:latin typeface="Lucida Console" panose="020B0609040504020204" pitchFamily="49" charset="0"/>
              </a:rPr>
              <a:t>name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          + </a:t>
            </a:r>
            <a:r>
              <a:rPr lang="en-US" dirty="0">
                <a:latin typeface="Lucida Console" panose="020B0609040504020204" pitchFamily="49" charset="0"/>
              </a:rPr>
              <a:t>" and size: " +results[3].area);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// use cursor to get the country count 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cursor =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('countries').find({"</a:t>
            </a:r>
            <a:r>
              <a:rPr lang="en-US" dirty="0" err="1">
                <a:latin typeface="Lucida Console" panose="020B0609040504020204" pitchFamily="49" charset="0"/>
              </a:rPr>
              <a:t>continent":"Asia</a:t>
            </a:r>
            <a:r>
              <a:rPr lang="en-US" dirty="0" smtClean="0">
                <a:latin typeface="Lucida Console" panose="020B0609040504020204" pitchFamily="49" charset="0"/>
              </a:rPr>
              <a:t>"}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                        , </a:t>
            </a:r>
            <a:r>
              <a:rPr lang="en-US" dirty="0">
                <a:latin typeface="Lucida Console" panose="020B0609040504020204" pitchFamily="49" charset="0"/>
              </a:rPr>
              <a:t>{"sort": "name"});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count = yield </a:t>
            </a:r>
            <a:r>
              <a:rPr lang="en-US" dirty="0" err="1">
                <a:latin typeface="Lucida Console" panose="020B0609040504020204" pitchFamily="49" charset="0"/>
              </a:rPr>
              <a:t>cursor.count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("Country count in Asia: "+count);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while </a:t>
            </a:r>
            <a:r>
              <a:rPr lang="en-US" dirty="0">
                <a:latin typeface="Lucida Console" panose="020B0609040504020204" pitchFamily="49" charset="0"/>
              </a:rPr>
              <a:t>(yield </a:t>
            </a:r>
            <a:r>
              <a:rPr lang="en-US" dirty="0" err="1">
                <a:latin typeface="Lucida Console" panose="020B0609040504020204" pitchFamily="49" charset="0"/>
              </a:rPr>
              <a:t>cursor.hasNext</a:t>
            </a:r>
            <a:r>
              <a:rPr lang="en-US" dirty="0">
                <a:latin typeface="Lucida Console" panose="020B0609040504020204" pitchFamily="49" charset="0"/>
              </a:rPr>
              <a:t>()){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country = yield </a:t>
            </a:r>
            <a:r>
              <a:rPr lang="en-US" dirty="0" err="1">
                <a:latin typeface="Lucida Console" panose="020B0609040504020204" pitchFamily="49" charset="0"/>
              </a:rPr>
              <a:t>cursor.next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console.log(country.name);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}</a:t>
            </a:r>
            <a:endParaRPr lang="en-US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7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(2)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2829153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// the </a:t>
            </a:r>
            <a:r>
              <a:rPr lang="en-US" dirty="0">
                <a:latin typeface="Lucida Console" panose="020B0609040504020204" pitchFamily="49" charset="0"/>
              </a:rPr>
              <a:t>largest country per continent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aggquery</a:t>
            </a:r>
            <a:r>
              <a:rPr lang="en-US" dirty="0">
                <a:latin typeface="Lucida Console" panose="020B0609040504020204" pitchFamily="49" charset="0"/>
              </a:rPr>
              <a:t> = [  {$sort: {area : -1}}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,  {$group:{ _id: '$continent'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        , </a:t>
            </a:r>
            <a:r>
              <a:rPr lang="en-US" dirty="0" err="1">
                <a:latin typeface="Lucida Console" panose="020B0609040504020204" pitchFamily="49" charset="0"/>
              </a:rPr>
              <a:t>largestCountry</a:t>
            </a:r>
            <a:r>
              <a:rPr lang="en-US" dirty="0">
                <a:latin typeface="Lucida Console" panose="020B0609040504020204" pitchFamily="49" charset="0"/>
              </a:rPr>
              <a:t> : {$first: "$name"}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];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aggcursor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('countries').aggregate(</a:t>
            </a:r>
            <a:r>
              <a:rPr lang="en-US" dirty="0" err="1">
                <a:latin typeface="Lucida Console" panose="020B0609040504020204" pitchFamily="49" charset="0"/>
              </a:rPr>
              <a:t>aggquery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while (yield </a:t>
            </a:r>
            <a:r>
              <a:rPr lang="en-US" dirty="0" err="1">
                <a:latin typeface="Lucida Console" panose="020B0609040504020204" pitchFamily="49" charset="0"/>
              </a:rPr>
              <a:t>aggcursor.hasNext</a:t>
            </a:r>
            <a:r>
              <a:rPr lang="en-US" dirty="0">
                <a:latin typeface="Lucida Console" panose="020B0609040504020204" pitchFamily="49" charset="0"/>
              </a:rPr>
              <a:t>()){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result = yield </a:t>
            </a:r>
            <a:r>
              <a:rPr lang="en-US" dirty="0" err="1">
                <a:latin typeface="Lucida Console" panose="020B0609040504020204" pitchFamily="49" charset="0"/>
              </a:rPr>
              <a:t>aggcursor.next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</a:t>
            </a:r>
            <a:r>
              <a:rPr lang="en-US" dirty="0" err="1">
                <a:latin typeface="Lucida Console" panose="020B0609040504020204" pitchFamily="49" charset="0"/>
              </a:rPr>
              <a:t>JSON.stringify</a:t>
            </a:r>
            <a:r>
              <a:rPr lang="en-US" dirty="0">
                <a:latin typeface="Lucida Console" panose="020B0609040504020204" pitchFamily="49" charset="0"/>
              </a:rPr>
              <a:t>(result));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Close the connection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}).catch(function(err)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</a:t>
            </a:r>
            <a:r>
              <a:rPr lang="en-US" dirty="0" err="1">
                <a:latin typeface="Lucida Console" panose="020B0609040504020204" pitchFamily="49" charset="0"/>
              </a:rPr>
              <a:t>err.stack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});//co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52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documents</a:t>
            </a:r>
            <a:r>
              <a:rPr lang="nl-NL" dirty="0" smtClean="0"/>
              <a:t> in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27200"/>
            <a:ext cx="1431674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Lucida Console" panose="020B0609040504020204" pitchFamily="49" charset="0"/>
              </a:rPr>
              <a:t> // </a:t>
            </a:r>
            <a:r>
              <a:rPr lang="nl-NL" dirty="0" err="1">
                <a:latin typeface="Lucida Console" panose="020B0609040504020204" pitchFamily="49" charset="0"/>
              </a:rPr>
              <a:t>define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two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any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structure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you</a:t>
            </a:r>
            <a:r>
              <a:rPr lang="nl-NL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"Europe",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children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name":"Belgium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name":"Luxemburg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someVariable</a:t>
            </a:r>
            <a:r>
              <a:rPr lang="nl-NL" dirty="0">
                <a:latin typeface="Lucida Console" panose="020B0609040504020204" pitchFamily="49" charset="0"/>
              </a:rPr>
              <a:t>" : 19123</a:t>
            </a:r>
            <a:r>
              <a:rPr lang="nl-NL" dirty="0" smtClean="0">
                <a:latin typeface="Lucida Console" panose="020B0609040504020204" pitchFamily="49" charset="0"/>
              </a:rPr>
              <a:t>, "</a:t>
            </a:r>
            <a:r>
              <a:rPr lang="nl-NL" dirty="0" err="1">
                <a:latin typeface="Lucida Console" panose="020B0609040504020204" pitchFamily="49" charset="0"/>
              </a:rPr>
              <a:t>andmore</a:t>
            </a:r>
            <a:r>
              <a:rPr lang="nl-NL" dirty="0">
                <a:latin typeface="Lucida Console" panose="020B0609040504020204" pitchFamily="49" charset="0"/>
              </a:rPr>
              <a:t>" : "2716NK</a:t>
            </a:r>
            <a:r>
              <a:rPr lang="nl-NL" dirty="0" smtClean="0">
                <a:latin typeface="Lucida Console" panose="020B0609040504020204" pitchFamily="49" charset="0"/>
              </a:rPr>
              <a:t>" </a:t>
            </a:r>
            <a:r>
              <a:rPr lang="nl-NL" dirty="0">
                <a:latin typeface="Lucida Console" panose="020B0609040504020204" pitchFamily="49" charset="0"/>
              </a:rPr>
              <a:t>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doc2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</a:t>
            </a:r>
            <a:r>
              <a:rPr lang="nl-NL" dirty="0" err="1">
                <a:latin typeface="Lucida Console" panose="020B0609040504020204" pitchFamily="49" charset="0"/>
              </a:rPr>
              <a:t>Asia</a:t>
            </a:r>
            <a:r>
              <a:rPr lang="nl-NL" dirty="0" smtClean="0">
                <a:latin typeface="Lucida Console" panose="020B0609040504020204" pitchFamily="49" charset="0"/>
              </a:rPr>
              <a:t>", "</a:t>
            </a:r>
            <a:r>
              <a:rPr lang="nl-NL" dirty="0">
                <a:latin typeface="Lucida Console" panose="020B0609040504020204" pitchFamily="49" charset="0"/>
              </a:rPr>
              <a:t>name" : "Johnny",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nrs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name":"China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name":"India</a:t>
            </a:r>
            <a:r>
              <a:rPr lang="nl-NL" dirty="0">
                <a:latin typeface="Lucida Console" panose="020B0609040504020204" pitchFamily="49" charset="0"/>
              </a:rPr>
              <a:t>"}, {"name":"</a:t>
            </a:r>
            <a:r>
              <a:rPr lang="nl-NL" dirty="0" err="1">
                <a:latin typeface="Lucida Console" panose="020B0609040504020204" pitchFamily="49" charset="0"/>
              </a:rPr>
              <a:t>Buthan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"tree": {"</a:t>
            </a:r>
            <a:r>
              <a:rPr lang="nl-NL" dirty="0" err="1">
                <a:latin typeface="Lucida Console" panose="020B0609040504020204" pitchFamily="49" charset="0"/>
              </a:rPr>
              <a:t>branch</a:t>
            </a:r>
            <a:r>
              <a:rPr lang="nl-NL" dirty="0">
                <a:latin typeface="Lucida Console" panose="020B0609040504020204" pitchFamily="49" charset="0"/>
              </a:rPr>
              <a:t>": {"</a:t>
            </a:r>
            <a:r>
              <a:rPr lang="nl-NL" dirty="0" err="1">
                <a:latin typeface="Lucida Console" panose="020B0609040504020204" pitchFamily="49" charset="0"/>
              </a:rPr>
              <a:t>twig</a:t>
            </a:r>
            <a:r>
              <a:rPr lang="nl-NL" dirty="0">
                <a:latin typeface="Lucida Console" panose="020B0609040504020204" pitchFamily="49" charset="0"/>
              </a:rPr>
              <a:t>":{"</a:t>
            </a:r>
            <a:r>
              <a:rPr lang="nl-NL" dirty="0" err="1">
                <a:latin typeface="Lucida Console" panose="020B0609040504020204" pitchFamily="49" charset="0"/>
              </a:rPr>
              <a:t>leaf</a:t>
            </a:r>
            <a:r>
              <a:rPr lang="nl-NL" dirty="0">
                <a:latin typeface="Lucida Console" panose="020B0609040504020204" pitchFamily="49" charset="0"/>
              </a:rPr>
              <a:t>": 1}}}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 = "</a:t>
            </a:r>
            <a:r>
              <a:rPr lang="nl-NL" dirty="0" err="1">
                <a:latin typeface="Lucida Console" panose="020B0609040504020204" pitchFamily="49" charset="0"/>
              </a:rPr>
              <a:t>myDocs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latin typeface="Lucida Console" panose="020B0609040504020204" pitchFamily="49" charset="0"/>
              </a:rPr>
              <a:t>([doc,doc2]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function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err</a:t>
            </a:r>
            <a:r>
              <a:rPr lang="nl-NL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console.log(</a:t>
            </a:r>
            <a:r>
              <a:rPr lang="nl-NL" dirty="0" err="1">
                <a:latin typeface="Lucida Console" panose="020B0609040504020204" pitchFamily="49" charset="0"/>
              </a:rPr>
              <a:t>r.insertedCount</a:t>
            </a:r>
            <a:r>
              <a:rPr lang="nl-NL" dirty="0">
                <a:latin typeface="Lucida Console" panose="020B0609040504020204" pitchFamily="49" charset="0"/>
              </a:rPr>
              <a:t>+" </a:t>
            </a:r>
            <a:r>
              <a:rPr lang="nl-NL" dirty="0" err="1">
                <a:latin typeface="Lucida Console" panose="020B0609040504020204" pitchFamily="49" charset="0"/>
              </a:rPr>
              <a:t>docs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created</a:t>
            </a:r>
            <a:r>
              <a:rPr lang="nl-NL" dirty="0">
                <a:latin typeface="Lucida Console" panose="020B0609040504020204" pitchFamily="49" charset="0"/>
              </a:rPr>
              <a:t> in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8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and</a:t>
            </a:r>
            <a:r>
              <a:rPr lang="nl-NL" dirty="0" smtClean="0"/>
              <a:t> delete </a:t>
            </a:r>
            <a:r>
              <a:rPr lang="nl-NL" dirty="0" err="1" smtClean="0"/>
              <a:t>documents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111282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latin typeface="Lucida Console" panose="020B0609040504020204" pitchFamily="49" charset="0"/>
              </a:rPr>
              <a:t> // </a:t>
            </a:r>
            <a:r>
              <a:rPr lang="nl-NL" sz="2000" dirty="0" err="1">
                <a:latin typeface="Lucida Console" panose="020B0609040504020204" pitchFamily="49" charset="0"/>
              </a:rPr>
              <a:t>define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two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documents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err="1">
                <a:latin typeface="Lucida Console" panose="020B0609040504020204" pitchFamily="49" charset="0"/>
              </a:rPr>
              <a:t>any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structure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you</a:t>
            </a:r>
            <a:r>
              <a:rPr lang="nl-NL" sz="2000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var </a:t>
            </a:r>
            <a:r>
              <a:rPr lang="nl-NL" sz="2000" dirty="0" err="1" smtClean="0">
                <a:latin typeface="Lucida Console" panose="020B0609040504020204" pitchFamily="49" charset="0"/>
              </a:rPr>
              <a:t>doc</a:t>
            </a:r>
            <a:r>
              <a:rPr lang="nl-NL" sz="2000" dirty="0" smtClean="0">
                <a:latin typeface="Lucida Console" panose="020B0609040504020204" pitchFamily="49" charset="0"/>
              </a:rPr>
              <a:t> = {...} 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</a:t>
            </a:r>
            <a:r>
              <a:rPr lang="nl-NL" sz="2000" dirty="0">
                <a:latin typeface="Lucida Console" panose="020B0609040504020204" pitchFamily="49" charset="0"/>
              </a:rPr>
              <a:t>var </a:t>
            </a:r>
            <a:r>
              <a:rPr lang="nl-NL" sz="2000" dirty="0" smtClean="0">
                <a:latin typeface="Lucida Console" panose="020B0609040504020204" pitchFamily="49" charset="0"/>
              </a:rPr>
              <a:t>doc2 </a:t>
            </a:r>
            <a:r>
              <a:rPr lang="nl-NL" sz="2000" dirty="0">
                <a:latin typeface="Lucida Console" panose="020B0609040504020204" pitchFamily="49" charset="0"/>
              </a:rPr>
              <a:t>= {...} </a:t>
            </a:r>
            <a:r>
              <a:rPr lang="nl-NL" sz="2000" dirty="0" smtClean="0">
                <a:latin typeface="Lucida Console" panose="020B0609040504020204" pitchFamily="49" charset="0"/>
              </a:rPr>
              <a:t>;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var 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 = "</a:t>
            </a:r>
            <a:r>
              <a:rPr lang="nl-NL" sz="2000" dirty="0" err="1">
                <a:latin typeface="Lucida Console" panose="020B0609040504020204" pitchFamily="49" charset="0"/>
              </a:rPr>
              <a:t>myDocs</a:t>
            </a:r>
            <a:r>
              <a:rPr lang="nl-NL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</a:t>
            </a:r>
            <a:r>
              <a:rPr lang="nl-NL" sz="2000" dirty="0" err="1">
                <a:latin typeface="Lucida Console" panose="020B0609040504020204" pitchFamily="49" charset="0"/>
              </a:rPr>
              <a:t>db.collection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i="1" dirty="0" err="1">
                <a:latin typeface="Lucida Console" panose="020B0609040504020204" pitchFamily="49" charset="0"/>
              </a:rPr>
              <a:t>insertMany</a:t>
            </a:r>
            <a:r>
              <a:rPr lang="nl-NL" sz="2000" dirty="0">
                <a:latin typeface="Lucida Console" panose="020B0609040504020204" pitchFamily="49" charset="0"/>
              </a:rPr>
              <a:t>([doc,doc2], 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</a:t>
            </a:r>
            <a:r>
              <a:rPr lang="nl-NL" sz="2000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console.log(</a:t>
            </a:r>
            <a:r>
              <a:rPr lang="nl-NL" sz="2000" dirty="0" err="1">
                <a:latin typeface="Lucida Console" panose="020B0609040504020204" pitchFamily="49" charset="0"/>
              </a:rPr>
              <a:t>r.insertedCount</a:t>
            </a:r>
            <a:r>
              <a:rPr lang="nl-NL" sz="2000" dirty="0">
                <a:latin typeface="Lucida Console" panose="020B0609040504020204" pitchFamily="49" charset="0"/>
              </a:rPr>
              <a:t>+" </a:t>
            </a:r>
            <a:r>
              <a:rPr lang="nl-NL" sz="2000" dirty="0" err="1">
                <a:latin typeface="Lucida Console" panose="020B0609040504020204" pitchFamily="49" charset="0"/>
              </a:rPr>
              <a:t>docs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created</a:t>
            </a:r>
            <a:r>
              <a:rPr lang="nl-NL" sz="2000" dirty="0">
                <a:latin typeface="Lucida Console" panose="020B0609040504020204" pitchFamily="49" charset="0"/>
              </a:rPr>
              <a:t> in "+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 smtClean="0">
                <a:latin typeface="Lucida Console" panose="020B0609040504020204" pitchFamily="49" charset="0"/>
              </a:rPr>
              <a:t>);</a:t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/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>      // </a:t>
            </a:r>
            <a:r>
              <a:rPr lang="nl-NL" sz="2000" dirty="0" err="1" smtClean="0">
                <a:latin typeface="Lucida Console" panose="020B0609040504020204" pitchFamily="49" charset="0"/>
              </a:rPr>
              <a:t>retrieve</a:t>
            </a:r>
            <a:r>
              <a:rPr lang="nl-NL" sz="2000" dirty="0" smtClean="0">
                <a:latin typeface="Lucida Console" panose="020B0609040504020204" pitchFamily="49" charset="0"/>
              </a:rPr>
              <a:t>, show </a:t>
            </a:r>
            <a:r>
              <a:rPr lang="nl-NL" sz="2000" dirty="0" err="1" smtClean="0">
                <a:latin typeface="Lucida Console" panose="020B0609040504020204" pitchFamily="49" charset="0"/>
              </a:rPr>
              <a:t>and</a:t>
            </a:r>
            <a:r>
              <a:rPr lang="nl-NL" sz="2000" dirty="0" smtClean="0">
                <a:latin typeface="Lucida Console" panose="020B0609040504020204" pitchFamily="49" charset="0"/>
              </a:rPr>
              <a:t> delete </a:t>
            </a:r>
            <a:r>
              <a:rPr lang="nl-NL" sz="2000" dirty="0" err="1" smtClean="0">
                <a:latin typeface="Lucida Console" panose="020B0609040504020204" pitchFamily="49" charset="0"/>
              </a:rPr>
              <a:t>afterwards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var cursor = </a:t>
            </a:r>
            <a:r>
              <a:rPr lang="nl-NL" sz="2000" dirty="0" err="1">
                <a:latin typeface="Lucida Console" panose="020B0609040504020204" pitchFamily="49" charset="0"/>
              </a:rPr>
              <a:t>db.collection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i="1" dirty="0" err="1">
                <a:latin typeface="Lucida Console" panose="020B0609040504020204" pitchFamily="49" charset="0"/>
              </a:rPr>
              <a:t>find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</a:t>
            </a:r>
            <a:r>
              <a:rPr lang="nl-NL" sz="2000" dirty="0" err="1">
                <a:latin typeface="Lucida Console" panose="020B0609040504020204" pitchFamily="49" charset="0"/>
              </a:rPr>
              <a:t>cursor.each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err,doc</a:t>
            </a:r>
            <a:r>
              <a:rPr lang="nl-NL" sz="2000" dirty="0">
                <a:latin typeface="Lucida Console" panose="020B0609040504020204" pitchFamily="49" charset="0"/>
              </a:rPr>
              <a:t>){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// </a:t>
            </a:r>
            <a:r>
              <a:rPr lang="nl-NL" sz="2000" dirty="0" err="1">
                <a:latin typeface="Lucida Console" panose="020B0609040504020204" pitchFamily="49" charset="0"/>
              </a:rPr>
              <a:t>all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documents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returned</a:t>
            </a:r>
            <a:r>
              <a:rPr lang="nl-NL" sz="2000" dirty="0">
                <a:latin typeface="Lucida Console" panose="020B0609040504020204" pitchFamily="49" charset="0"/>
              </a:rPr>
              <a:t>, cursor </a:t>
            </a:r>
            <a:r>
              <a:rPr lang="nl-NL" sz="2000" dirty="0" err="1">
                <a:latin typeface="Lucida Console" panose="020B0609040504020204" pitchFamily="49" charset="0"/>
              </a:rPr>
              <a:t>depleted</a:t>
            </a:r>
            <a:r>
              <a:rPr lang="nl-NL" sz="2000" dirty="0">
                <a:latin typeface="Lucida Console" panose="020B0609040504020204" pitchFamily="49" charset="0"/>
              </a:rPr>
              <a:t>; </a:t>
            </a:r>
            <a:r>
              <a:rPr lang="nl-NL" sz="2000" dirty="0" err="1">
                <a:latin typeface="Lucida Console" panose="020B0609040504020204" pitchFamily="49" charset="0"/>
              </a:rPr>
              <a:t>done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if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>
                <a:latin typeface="Lucida Console" panose="020B0609040504020204" pitchFamily="49" charset="0"/>
              </a:rPr>
              <a:t>(!</a:t>
            </a:r>
            <a:r>
              <a:rPr lang="nl-NL" sz="2000" dirty="0" err="1">
                <a:latin typeface="Lucida Console" panose="020B0609040504020204" pitchFamily="49" charset="0"/>
              </a:rPr>
              <a:t>doc</a:t>
            </a:r>
            <a:r>
              <a:rPr lang="nl-NL" sz="2000" dirty="0">
                <a:latin typeface="Lucida Console" panose="020B0609040504020204" pitchFamily="49" charset="0"/>
              </a:rPr>
              <a:t>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</a:t>
            </a:r>
            <a:r>
              <a:rPr lang="nl-NL" sz="2000" dirty="0" smtClean="0">
                <a:latin typeface="Lucida Console" panose="020B0609040504020204" pitchFamily="49" charset="0"/>
              </a:rPr>
              <a:t> // </a:t>
            </a:r>
            <a:r>
              <a:rPr lang="nl-NL" sz="2000" dirty="0" err="1">
                <a:latin typeface="Lucida Console" panose="020B0609040504020204" pitchFamily="49" charset="0"/>
              </a:rPr>
              <a:t>remove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litter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db.collection</a:t>
            </a:r>
            <a:r>
              <a:rPr lang="nl-NL" sz="2000" dirty="0" smtClean="0">
                <a:latin typeface="Lucida Console" panose="020B0609040504020204" pitchFamily="49" charset="0"/>
              </a:rPr>
              <a:t>(</a:t>
            </a:r>
            <a:r>
              <a:rPr lang="nl-NL" sz="2000" dirty="0" err="1" smtClean="0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b="1" i="1" dirty="0" err="1">
                <a:latin typeface="Lucida Console" panose="020B0609040504020204" pitchFamily="49" charset="0"/>
              </a:rPr>
              <a:t>deleteMany</a:t>
            </a:r>
            <a:r>
              <a:rPr lang="nl-NL" sz="2000" b="1" dirty="0">
                <a:latin typeface="Lucida Console" panose="020B0609040504020204" pitchFamily="49" charset="0"/>
              </a:rPr>
              <a:t>(</a:t>
            </a:r>
            <a:r>
              <a:rPr lang="nl-NL" sz="2000" b="1" i="1" dirty="0">
                <a:latin typeface="Lucida Console" panose="020B0609040504020204" pitchFamily="49" charset="0"/>
              </a:rPr>
              <a:t>{}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</a:t>
            </a:r>
            <a:r>
              <a:rPr lang="nl-NL" sz="2000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console.log</a:t>
            </a:r>
            <a:r>
              <a:rPr lang="nl-NL" sz="2000" dirty="0">
                <a:latin typeface="Lucida Console" panose="020B0609040504020204" pitchFamily="49" charset="0"/>
              </a:rPr>
              <a:t>("</a:t>
            </a:r>
            <a:r>
              <a:rPr lang="nl-NL" sz="2000" dirty="0" err="1">
                <a:latin typeface="Lucida Console" panose="020B0609040504020204" pitchFamily="49" charset="0"/>
              </a:rPr>
              <a:t>Deleted</a:t>
            </a:r>
            <a:r>
              <a:rPr lang="nl-NL" sz="2000" dirty="0">
                <a:latin typeface="Lucida Console" panose="020B0609040504020204" pitchFamily="49" charset="0"/>
              </a:rPr>
              <a:t> "+ </a:t>
            </a:r>
            <a:r>
              <a:rPr lang="nl-NL" sz="2000" dirty="0" err="1">
                <a:latin typeface="Lucida Console" panose="020B0609040504020204" pitchFamily="49" charset="0"/>
              </a:rPr>
              <a:t>r.deletedCount</a:t>
            </a:r>
            <a:r>
              <a:rPr lang="nl-NL" sz="2000" dirty="0">
                <a:latin typeface="Lucida Console" panose="020B0609040504020204" pitchFamily="49" charset="0"/>
              </a:rPr>
              <a:t>+" </a:t>
            </a:r>
            <a:r>
              <a:rPr lang="nl-NL" sz="2000" dirty="0" err="1" smtClean="0">
                <a:latin typeface="Lucida Console" panose="020B0609040504020204" pitchFamily="49" charset="0"/>
              </a:rPr>
              <a:t>docs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 err="1" smtClean="0">
                <a:latin typeface="Lucida Console" panose="020B0609040504020204" pitchFamily="49" charset="0"/>
              </a:rPr>
              <a:t>from</a:t>
            </a:r>
            <a:r>
              <a:rPr lang="nl-NL" sz="2000" dirty="0" smtClean="0">
                <a:latin typeface="Lucida Console" panose="020B0609040504020204" pitchFamily="49" charset="0"/>
              </a:rPr>
              <a:t> "+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db.close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console.log</a:t>
            </a:r>
            <a:r>
              <a:rPr lang="nl-NL" sz="2000" dirty="0">
                <a:latin typeface="Lucida Console" panose="020B0609040504020204" pitchFamily="49" charset="0"/>
              </a:rPr>
              <a:t>("Connection </a:t>
            </a:r>
            <a:r>
              <a:rPr lang="nl-NL" sz="2000" dirty="0" err="1">
                <a:latin typeface="Lucida Console" panose="020B0609040504020204" pitchFamily="49" charset="0"/>
              </a:rPr>
              <a:t>to</a:t>
            </a:r>
            <a:r>
              <a:rPr lang="nl-NL" sz="2000" dirty="0">
                <a:latin typeface="Lucida Console" panose="020B0609040504020204" pitchFamily="49" charset="0"/>
              </a:rPr>
              <a:t> database is </a:t>
            </a:r>
            <a:r>
              <a:rPr lang="nl-NL" sz="2000" dirty="0" err="1">
                <a:latin typeface="Lucida Console" panose="020B0609040504020204" pitchFamily="49" charset="0"/>
              </a:rPr>
              <a:t>closed</a:t>
            </a:r>
            <a:r>
              <a:rPr lang="nl-NL" sz="2000" dirty="0">
                <a:latin typeface="Lucida Console" panose="020B0609040504020204" pitchFamily="49" charset="0"/>
              </a:rPr>
              <a:t>.");          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smtClean="0">
                <a:latin typeface="Lucida Console" panose="020B0609040504020204" pitchFamily="49" charset="0"/>
              </a:rPr>
              <a:t>}); </a:t>
            </a:r>
            <a:r>
              <a:rPr lang="nl-NL" sz="2000" dirty="0">
                <a:latin typeface="Lucida Console" panose="020B0609040504020204" pitchFamily="49" charset="0"/>
              </a:rPr>
              <a:t>//</a:t>
            </a:r>
            <a:r>
              <a:rPr lang="nl-NL" sz="2000" dirty="0" err="1">
                <a:latin typeface="Lucida Console" panose="020B0609040504020204" pitchFamily="49" charset="0"/>
              </a:rPr>
              <a:t>deleteMany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}//</a:t>
            </a:r>
            <a:r>
              <a:rPr lang="nl-NL" sz="2000" dirty="0" err="1" smtClean="0">
                <a:latin typeface="Lucida Console" panose="020B0609040504020204" pitchFamily="49" charset="0"/>
              </a:rPr>
              <a:t>if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else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>
                <a:latin typeface="Lucida Console" panose="020B0609040504020204" pitchFamily="49" charset="0"/>
              </a:rPr>
              <a:t>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smtClean="0">
                <a:latin typeface="Lucida Console" panose="020B0609040504020204" pitchFamily="49" charset="0"/>
              </a:rPr>
              <a:t>console.log</a:t>
            </a:r>
            <a:r>
              <a:rPr lang="nl-NL" sz="2000" dirty="0">
                <a:latin typeface="Lucida Console" panose="020B0609040504020204" pitchFamily="49" charset="0"/>
              </a:rPr>
              <a:t>("Document: " +</a:t>
            </a:r>
            <a:r>
              <a:rPr lang="nl-NL" sz="2000" dirty="0" err="1">
                <a:latin typeface="Lucida Console" panose="020B0609040504020204" pitchFamily="49" charset="0"/>
              </a:rPr>
              <a:t>JSON.stringify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doc</a:t>
            </a:r>
            <a:r>
              <a:rPr lang="nl-NL" sz="2000" dirty="0">
                <a:latin typeface="Lucida Console" panose="020B0609040504020204" pitchFamily="49" charset="0"/>
              </a:rPr>
              <a:t>));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} 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})//</a:t>
            </a:r>
            <a:r>
              <a:rPr lang="nl-NL" sz="2000" dirty="0" err="1">
                <a:latin typeface="Lucida Console" panose="020B0609040504020204" pitchFamily="49" charset="0"/>
              </a:rPr>
              <a:t>find.each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});// </a:t>
            </a:r>
            <a:r>
              <a:rPr lang="nl-NL" sz="2000" dirty="0" err="1">
                <a:latin typeface="Lucida Console" panose="020B0609040504020204" pitchFamily="49" charset="0"/>
              </a:rPr>
              <a:t>insertMany</a:t>
            </a: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287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06829" cy="1346288"/>
          </a:xfrm>
        </p:spPr>
        <p:txBody>
          <a:bodyPr/>
          <a:lstStyle/>
          <a:p>
            <a:r>
              <a:rPr lang="nl-NL" dirty="0" smtClean="0"/>
              <a:t>Traditional approach: </a:t>
            </a:r>
            <a:br>
              <a:rPr lang="nl-NL" dirty="0" smtClean="0"/>
            </a:br>
            <a:r>
              <a:rPr lang="nl-NL" dirty="0" smtClean="0"/>
              <a:t>Without </a:t>
            </a:r>
            <a:r>
              <a:rPr lang="nl-NL" dirty="0" err="1" smtClean="0"/>
              <a:t>much</a:t>
            </a:r>
            <a:r>
              <a:rPr lang="nl-NL" dirty="0" smtClean="0"/>
              <a:t> </a:t>
            </a:r>
            <a:r>
              <a:rPr lang="nl-NL" dirty="0" err="1" smtClean="0"/>
              <a:t>regard</a:t>
            </a:r>
            <a:r>
              <a:rPr lang="nl-NL" dirty="0" smtClean="0"/>
              <a:t> for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/>
              <a:t>is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for?</a:t>
            </a:r>
          </a:p>
          <a:p>
            <a:pPr lvl="1"/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whom</a:t>
            </a:r>
            <a:r>
              <a:rPr lang="nl-NL" dirty="0"/>
              <a:t>, </a:t>
            </a:r>
            <a:r>
              <a:rPr lang="nl-NL" dirty="0" err="1"/>
              <a:t>where</a:t>
            </a:r>
            <a:r>
              <a:rPr lang="nl-NL" dirty="0"/>
              <a:t>, in </a:t>
            </a:r>
            <a:r>
              <a:rPr lang="nl-NL" dirty="0" err="1"/>
              <a:t>what</a:t>
            </a:r>
            <a:r>
              <a:rPr lang="nl-NL" dirty="0"/>
              <a:t> way,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smtClean="0"/>
              <a:t>tools</a:t>
            </a:r>
          </a:p>
          <a:p>
            <a:r>
              <a:rPr lang="nl-NL" dirty="0" smtClean="0"/>
              <a:t>Ratio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writes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reads</a:t>
            </a:r>
            <a:endParaRPr lang="nl-NL" dirty="0" smtClean="0"/>
          </a:p>
          <a:p>
            <a:r>
              <a:rPr lang="nl-NL" dirty="0" smtClean="0"/>
              <a:t>Ad hoc access?</a:t>
            </a:r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format is </a:t>
            </a:r>
            <a:r>
              <a:rPr lang="nl-NL" dirty="0" err="1"/>
              <a:t>it</a:t>
            </a:r>
            <a:r>
              <a:rPr lang="nl-NL" dirty="0"/>
              <a:t> in/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in?</a:t>
            </a:r>
          </a:p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/>
              <a:t>confidentiality</a:t>
            </a:r>
            <a:r>
              <a:rPr lang="nl-NL" dirty="0"/>
              <a:t> &amp; </a:t>
            </a:r>
            <a:r>
              <a:rPr lang="nl-NL" dirty="0" err="1"/>
              <a:t>integrity</a:t>
            </a:r>
            <a:r>
              <a:rPr lang="nl-NL" dirty="0"/>
              <a:t> is </a:t>
            </a:r>
            <a:r>
              <a:rPr lang="nl-NL" dirty="0" err="1"/>
              <a:t>required</a:t>
            </a:r>
            <a:r>
              <a:rPr lang="nl-NL" dirty="0"/>
              <a:t>?</a:t>
            </a:r>
          </a:p>
          <a:p>
            <a:r>
              <a:rPr lang="nl-NL" dirty="0"/>
              <a:t>How </a:t>
            </a:r>
            <a:r>
              <a:rPr lang="nl-NL" dirty="0" err="1"/>
              <a:t>much</a:t>
            </a:r>
            <a:r>
              <a:rPr lang="nl-NL" dirty="0"/>
              <a:t> of </a:t>
            </a:r>
            <a:r>
              <a:rPr lang="nl-NL" dirty="0" err="1"/>
              <a:t>it</a:t>
            </a:r>
            <a:r>
              <a:rPr lang="nl-NL" dirty="0"/>
              <a:t>?</a:t>
            </a:r>
            <a:endParaRPr lang="en-US" dirty="0"/>
          </a:p>
          <a:p>
            <a:r>
              <a:rPr lang="nl-NL" dirty="0"/>
              <a:t>How long relevant (hot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cold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dead)?</a:t>
            </a:r>
          </a:p>
          <a:p>
            <a:r>
              <a:rPr lang="nl-NL" dirty="0"/>
              <a:t>How fine </a:t>
            </a:r>
            <a:r>
              <a:rPr lang="nl-NL" dirty="0" err="1"/>
              <a:t>grained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accurate</a:t>
            </a:r>
            <a:r>
              <a:rPr lang="nl-NL" dirty="0" smtClean="0"/>
              <a:t>?</a:t>
            </a:r>
          </a:p>
          <a:p>
            <a:r>
              <a:rPr lang="nl-NL" dirty="0" smtClean="0"/>
              <a:t>How </a:t>
            </a:r>
            <a:r>
              <a:rPr lang="nl-NL" dirty="0" err="1" smtClean="0"/>
              <a:t>much</a:t>
            </a:r>
            <a:r>
              <a:rPr lang="nl-NL" dirty="0" smtClean="0"/>
              <a:t> change?</a:t>
            </a:r>
            <a:endParaRPr lang="nl-NL" dirty="0"/>
          </a:p>
          <a:p>
            <a:endParaRPr lang="nl-N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800" y="409287"/>
            <a:ext cx="4711699" cy="7143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53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67029" cy="1346288"/>
          </a:xfrm>
        </p:spPr>
        <p:txBody>
          <a:bodyPr/>
          <a:lstStyle/>
          <a:p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Java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14528800" y="14596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7150" y="25587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0979225" y="486475"/>
            <a:ext cx="2590800" cy="269741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379789" y="1535798"/>
            <a:ext cx="1460500" cy="90354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14" name="Right Arrow 13"/>
          <p:cNvSpPr/>
          <p:nvPr/>
        </p:nvSpPr>
        <p:spPr>
          <a:xfrm>
            <a:off x="12697934" y="1892333"/>
            <a:ext cx="1830866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java log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207" y="2357798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82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Hands on Workshop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Pom: Install MongoDB</a:t>
            </a:r>
          </a:p>
          <a:p>
            <a:r>
              <a:rPr lang="en-US" dirty="0" smtClean="0"/>
              <a:t>Create Database, Create Collections and Documents</a:t>
            </a:r>
          </a:p>
          <a:p>
            <a:r>
              <a:rPr lang="en-US" dirty="0" smtClean="0"/>
              <a:t>Retrieve Data</a:t>
            </a:r>
          </a:p>
          <a:p>
            <a:r>
              <a:rPr lang="en-US" dirty="0" smtClean="0"/>
              <a:t>Import Database</a:t>
            </a:r>
          </a:p>
          <a:p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 err="1" smtClean="0"/>
              <a:t>config</a:t>
            </a:r>
            <a:r>
              <a:rPr lang="en-US" dirty="0" smtClean="0"/>
              <a:t>/admin/inspect</a:t>
            </a:r>
          </a:p>
          <a:p>
            <a:r>
              <a:rPr lang="en-US" dirty="0" smtClean="0"/>
              <a:t>Lucas: Development</a:t>
            </a:r>
            <a:r>
              <a:rPr lang="en-US" dirty="0"/>
              <a:t>: interact with MongoDB from Java, Node.js</a:t>
            </a:r>
          </a:p>
        </p:txBody>
      </p:sp>
    </p:spTree>
    <p:extLst>
      <p:ext uri="{BB962C8B-B14F-4D97-AF65-F5344CB8AC3E}">
        <p14:creationId xmlns:p14="http://schemas.microsoft.com/office/powerpoint/2010/main" val="11118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571500" y="3390900"/>
            <a:ext cx="14719300" cy="60928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Resources:	</a:t>
            </a:r>
            <a:r>
              <a:rPr lang="en-US" sz="2400" b="1" dirty="0">
                <a:solidFill>
                  <a:schemeClr val="bg1"/>
                </a:solidFill>
              </a:rPr>
              <a:t> https://github.com/lucasjellema/sig-nosql-mongodb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Blog: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/>
              </a:rPr>
              <a:t>technology.amis.nl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Email: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pom.bleeksma@amis.nl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lucas.jellema@amis.nl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@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lucasjellema</a:t>
            </a: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lucas-jellema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5"/>
              </a:rPr>
              <a:t>www.amis.nl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6"/>
              </a:rPr>
              <a:t>info@amis.nl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+31 306016000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Edisonbaan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15, 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Nieuwegein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	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9104" y="5910464"/>
            <a:ext cx="526836" cy="52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3" y="8155706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mage result for linked i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04" y="6709864"/>
            <a:ext cx="541587" cy="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553" y="6471149"/>
            <a:ext cx="7138351" cy="3056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Database: single point of …</a:t>
            </a:r>
            <a:br>
              <a:rPr lang="en-US" dirty="0" smtClean="0"/>
            </a:br>
            <a:r>
              <a:rPr lang="en-US" dirty="0" smtClean="0"/>
              <a:t>Scalability | Availability | Consistency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Single Point of …</a:t>
            </a:r>
          </a:p>
          <a:p>
            <a:r>
              <a:rPr lang="en-US" dirty="0" smtClean="0"/>
              <a:t>What goes where …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524" y="6515383"/>
            <a:ext cx="4289845" cy="2276351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9421" y="6822617"/>
            <a:ext cx="5051575" cy="26893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83209" y="4878384"/>
            <a:ext cx="5849661" cy="188989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103" y="3402514"/>
            <a:ext cx="5095318" cy="2557558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1028" name="Picture 4" descr="http://cdn2.hubspot.net/hub/540072/file-3062870128-png/blog-files/slide-02.png?t=1462228169886&amp;width=660&amp;height=49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632" y="3171083"/>
            <a:ext cx="5369800" cy="302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51" y="2316516"/>
            <a:ext cx="4421634" cy="2386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1128080" y="2418927"/>
            <a:ext cx="273105" cy="409646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00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Relational</a:t>
            </a:r>
            <a:r>
              <a:rPr lang="nl-NL" dirty="0" smtClean="0"/>
              <a:t> Databases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Based</a:t>
            </a:r>
            <a:r>
              <a:rPr lang="nl-NL" dirty="0" smtClean="0"/>
              <a:t> on </a:t>
            </a:r>
            <a:r>
              <a:rPr lang="nl-NL" b="1" dirty="0" err="1" smtClean="0"/>
              <a:t>relational</a:t>
            </a:r>
            <a:r>
              <a:rPr lang="nl-NL" b="1" dirty="0" smtClean="0"/>
              <a:t> model</a:t>
            </a:r>
            <a:r>
              <a:rPr lang="nl-NL" dirty="0" smtClean="0"/>
              <a:t> of data (E.F. </a:t>
            </a:r>
            <a:r>
              <a:rPr lang="nl-NL" dirty="0" err="1" smtClean="0"/>
              <a:t>Codd</a:t>
            </a:r>
            <a:r>
              <a:rPr lang="nl-NL" dirty="0" smtClean="0"/>
              <a:t>), a </a:t>
            </a:r>
            <a:r>
              <a:rPr lang="nl-NL" dirty="0" err="1"/>
              <a:t>m</a:t>
            </a:r>
            <a:r>
              <a:rPr lang="nl-NL" dirty="0" err="1" smtClean="0"/>
              <a:t>athematical</a:t>
            </a:r>
            <a:r>
              <a:rPr lang="nl-NL" dirty="0" smtClean="0"/>
              <a:t> foundation</a:t>
            </a:r>
          </a:p>
          <a:p>
            <a:r>
              <a:rPr lang="nl-NL" dirty="0" err="1" smtClean="0"/>
              <a:t>Uses</a:t>
            </a:r>
            <a:r>
              <a:rPr lang="nl-NL" dirty="0" smtClean="0"/>
              <a:t> </a:t>
            </a:r>
            <a:r>
              <a:rPr lang="nl-NL" b="1" dirty="0" smtClean="0"/>
              <a:t>SQL</a:t>
            </a:r>
            <a:r>
              <a:rPr lang="nl-NL" dirty="0" smtClean="0"/>
              <a:t> for query, DML </a:t>
            </a:r>
            <a:r>
              <a:rPr lang="nl-NL" dirty="0" err="1" smtClean="0"/>
              <a:t>and</a:t>
            </a:r>
            <a:r>
              <a:rPr lang="nl-NL" dirty="0" smtClean="0"/>
              <a:t> DDL</a:t>
            </a:r>
          </a:p>
          <a:p>
            <a:r>
              <a:rPr lang="en-US" dirty="0" smtClean="0"/>
              <a:t>Transactions are </a:t>
            </a:r>
            <a:r>
              <a:rPr lang="en-US" b="1" dirty="0" smtClean="0"/>
              <a:t>ACID</a:t>
            </a:r>
            <a:r>
              <a:rPr lang="en-US" dirty="0" smtClean="0"/>
              <a:t> (Atomicity, Consistency, Isolation, Durability)</a:t>
            </a:r>
          </a:p>
          <a:p>
            <a:pPr lvl="1"/>
            <a:r>
              <a:rPr lang="nl-NL" b="1" dirty="0" err="1" smtClean="0"/>
              <a:t>A</a:t>
            </a:r>
            <a:r>
              <a:rPr lang="nl-NL" dirty="0" err="1" smtClean="0"/>
              <a:t>ll</a:t>
            </a:r>
            <a:r>
              <a:rPr lang="nl-NL" dirty="0" smtClean="0"/>
              <a:t> or </a:t>
            </a:r>
            <a:r>
              <a:rPr lang="nl-NL" dirty="0" err="1" smtClean="0"/>
              <a:t>nothing</a:t>
            </a:r>
            <a:endParaRPr lang="nl-NL" dirty="0" smtClean="0"/>
          </a:p>
          <a:p>
            <a:pPr lvl="1"/>
            <a:r>
              <a:rPr lang="nl-NL" b="1" dirty="0" err="1" smtClean="0"/>
              <a:t>C</a:t>
            </a:r>
            <a:r>
              <a:rPr lang="nl-NL" dirty="0" err="1" smtClean="0"/>
              <a:t>onstraint</a:t>
            </a:r>
            <a:r>
              <a:rPr lang="nl-NL" dirty="0" smtClean="0"/>
              <a:t> Compliant</a:t>
            </a:r>
          </a:p>
          <a:p>
            <a:pPr lvl="1"/>
            <a:r>
              <a:rPr lang="nl-NL" b="1" dirty="0" err="1" smtClean="0"/>
              <a:t>I</a:t>
            </a:r>
            <a:r>
              <a:rPr lang="nl-NL" dirty="0" err="1" smtClean="0"/>
              <a:t>ndividual</a:t>
            </a:r>
            <a:r>
              <a:rPr lang="nl-NL" dirty="0" smtClean="0"/>
              <a:t> </a:t>
            </a:r>
            <a:r>
              <a:rPr lang="nl-NL" dirty="0" err="1" smtClean="0"/>
              <a:t>experience</a:t>
            </a:r>
            <a:r>
              <a:rPr lang="nl-NL" dirty="0" smtClean="0"/>
              <a:t> [in a </a:t>
            </a:r>
            <a:r>
              <a:rPr lang="nl-NL" dirty="0" err="1" smtClean="0"/>
              <a:t>multi-session</a:t>
            </a:r>
            <a:r>
              <a:rPr lang="nl-NL" dirty="0" smtClean="0"/>
              <a:t> environment] </a:t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aka</a:t>
            </a:r>
            <a:r>
              <a:rPr lang="nl-NL" dirty="0" smtClean="0"/>
              <a:t> </a:t>
            </a:r>
            <a:r>
              <a:rPr lang="nl-NL" dirty="0" err="1" smtClean="0"/>
              <a:t>concurrency</a:t>
            </a:r>
            <a:r>
              <a:rPr lang="nl-NL" dirty="0" smtClean="0"/>
              <a:t>)</a:t>
            </a:r>
          </a:p>
          <a:p>
            <a:pPr lvl="1"/>
            <a:r>
              <a:rPr lang="nl-NL" b="1" dirty="0" smtClean="0"/>
              <a:t>D</a:t>
            </a:r>
            <a:r>
              <a:rPr lang="nl-NL" dirty="0" smtClean="0"/>
              <a:t>own does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hurt</a:t>
            </a:r>
            <a:endParaRPr lang="nl-NL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0" name="Picture 2" descr="https://upload.wikimedia.org/wikipedia/commons/thumb/7/7c/Relational_database_terms.svg/984px-Relational_database_term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833" y="6374025"/>
            <a:ext cx="9639430" cy="337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8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holy</a:t>
            </a:r>
            <a:r>
              <a:rPr lang="nl-NL" dirty="0" smtClean="0"/>
              <a:t> </a:t>
            </a:r>
            <a:r>
              <a:rPr lang="nl-NL" dirty="0" err="1" smtClean="0"/>
              <a:t>grail</a:t>
            </a:r>
            <a:r>
              <a:rPr lang="nl-NL" dirty="0" smtClean="0"/>
              <a:t> of </a:t>
            </a:r>
            <a:r>
              <a:rPr lang="nl-NL" dirty="0" err="1" smtClean="0"/>
              <a:t>Normalization</a:t>
            </a:r>
            <a:r>
              <a:rPr lang="nl-NL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08162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Normalize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prevent</a:t>
            </a:r>
            <a:r>
              <a:rPr lang="nl-NL" dirty="0" smtClean="0"/>
              <a:t> data </a:t>
            </a:r>
            <a:r>
              <a:rPr lang="nl-NL" dirty="0" err="1" smtClean="0"/>
              <a:t>redundancy</a:t>
            </a:r>
            <a:r>
              <a:rPr lang="nl-NL" dirty="0" smtClean="0"/>
              <a:t>, </a:t>
            </a:r>
            <a:r>
              <a:rPr lang="nl-NL" dirty="0" err="1" smtClean="0"/>
              <a:t>discrepancies</a:t>
            </a:r>
            <a:r>
              <a:rPr lang="nl-NL" dirty="0" smtClean="0"/>
              <a:t> (split </a:t>
            </a:r>
            <a:r>
              <a:rPr lang="nl-NL" dirty="0" err="1" smtClean="0"/>
              <a:t>brain</a:t>
            </a:r>
            <a:r>
              <a:rPr lang="nl-NL" dirty="0" smtClean="0"/>
              <a:t>) </a:t>
            </a:r>
            <a:r>
              <a:rPr lang="nl-NL" dirty="0" err="1" smtClean="0"/>
              <a:t>and</a:t>
            </a:r>
            <a:r>
              <a:rPr lang="nl-NL" dirty="0" smtClean="0"/>
              <a:t> storage waste</a:t>
            </a:r>
          </a:p>
          <a:p>
            <a:r>
              <a:rPr lang="nl-NL" dirty="0" err="1" smtClean="0"/>
              <a:t>Pragmatic</a:t>
            </a:r>
            <a:r>
              <a:rPr lang="nl-NL" dirty="0" smtClean="0"/>
              <a:t> approaches - </a:t>
            </a:r>
            <a:r>
              <a:rPr lang="nl-NL" dirty="0" err="1" smtClean="0"/>
              <a:t>recognizing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fact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data is </a:t>
            </a:r>
            <a:r>
              <a:rPr lang="nl-NL" dirty="0" err="1" smtClean="0"/>
              <a:t>read</a:t>
            </a:r>
            <a:r>
              <a:rPr lang="nl-NL" dirty="0" smtClean="0"/>
              <a:t> far more </a:t>
            </a:r>
            <a:r>
              <a:rPr lang="nl-NL" dirty="0" err="1" smtClean="0"/>
              <a:t>frequently</a:t>
            </a:r>
            <a:r>
              <a:rPr lang="nl-NL" dirty="0" smtClean="0"/>
              <a:t> </a:t>
            </a:r>
            <a:r>
              <a:rPr lang="nl-NL" dirty="0" err="1" smtClean="0"/>
              <a:t>than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is </a:t>
            </a:r>
            <a:r>
              <a:rPr lang="nl-NL" dirty="0" err="1" smtClean="0"/>
              <a:t>created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modified</a:t>
            </a:r>
            <a:endParaRPr lang="nl-NL" dirty="0" smtClean="0"/>
          </a:p>
          <a:p>
            <a:pPr lvl="1"/>
            <a:r>
              <a:rPr lang="nl-NL" dirty="0" err="1" smtClean="0"/>
              <a:t>Materialized</a:t>
            </a:r>
            <a:r>
              <a:rPr lang="nl-NL" dirty="0" smtClean="0"/>
              <a:t> View</a:t>
            </a:r>
          </a:p>
          <a:p>
            <a:pPr lvl="1"/>
            <a:r>
              <a:rPr lang="nl-NL" dirty="0" smtClean="0"/>
              <a:t>Virtual Column</a:t>
            </a:r>
          </a:p>
          <a:p>
            <a:pPr lvl="1"/>
            <a:r>
              <a:rPr lang="nl-NL" dirty="0" smtClean="0"/>
              <a:t>Index</a:t>
            </a:r>
          </a:p>
          <a:p>
            <a:pPr lvl="1"/>
            <a:r>
              <a:rPr lang="nl-NL" dirty="0" err="1" smtClean="0"/>
              <a:t>Sharding</a:t>
            </a:r>
            <a:endParaRPr lang="nl-NL" dirty="0" smtClean="0"/>
          </a:p>
          <a:p>
            <a:pPr lvl="1"/>
            <a:r>
              <a:rPr lang="nl-NL" dirty="0" smtClean="0"/>
              <a:t>Replication</a:t>
            </a:r>
          </a:p>
          <a:p>
            <a:pPr lvl="1"/>
            <a:r>
              <a:rPr lang="nl-NL" dirty="0" smtClean="0"/>
              <a:t>Data </a:t>
            </a:r>
            <a:r>
              <a:rPr lang="nl-NL" dirty="0" err="1" smtClean="0"/>
              <a:t>Guard</a:t>
            </a:r>
            <a:endParaRPr lang="nl-NL" dirty="0" smtClean="0"/>
          </a:p>
          <a:p>
            <a:pPr lvl="1"/>
            <a:r>
              <a:rPr lang="nl-NL" dirty="0"/>
              <a:t>Data Warehouse &amp; Data Marts</a:t>
            </a:r>
            <a:endParaRPr lang="en-US" dirty="0"/>
          </a:p>
          <a:p>
            <a:pPr lvl="1"/>
            <a:r>
              <a:rPr lang="nl-NL" dirty="0" smtClean="0"/>
              <a:t>Client Side </a:t>
            </a:r>
            <a:r>
              <a:rPr lang="nl-NL" dirty="0" err="1" smtClean="0"/>
              <a:t>Caching</a:t>
            </a:r>
            <a:endParaRPr lang="nl-NL" dirty="0" smtClean="0"/>
          </a:p>
          <a:p>
            <a:pPr lvl="1"/>
            <a:r>
              <a:rPr lang="nl-NL" dirty="0" smtClean="0"/>
              <a:t>In Memory Database</a:t>
            </a:r>
          </a:p>
        </p:txBody>
      </p:sp>
      <p:pic>
        <p:nvPicPr>
          <p:cNvPr id="1026" name="Picture 2" descr="Image result for holy gr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0" y="5861250"/>
            <a:ext cx="6334125" cy="356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96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ACID </a:t>
            </a:r>
            <a:r>
              <a:rPr lang="nl-NL" dirty="0" err="1" smtClean="0"/>
              <a:t>comes</a:t>
            </a:r>
            <a:r>
              <a:rPr lang="nl-NL" dirty="0" smtClean="0"/>
              <a:t> at a </a:t>
            </a:r>
            <a:r>
              <a:rPr lang="nl-NL" dirty="0" err="1" smtClean="0"/>
              <a:t>cost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4772931" cy="5670549"/>
          </a:xfrm>
        </p:spPr>
        <p:txBody>
          <a:bodyPr>
            <a:noAutofit/>
          </a:bodyPr>
          <a:lstStyle/>
          <a:p>
            <a:r>
              <a:rPr lang="nl-NL" sz="3200" dirty="0" smtClean="0"/>
              <a:t>Transaction </a:t>
            </a:r>
            <a:r>
              <a:rPr lang="nl-NL" sz="3200" dirty="0" err="1" smtClean="0"/>
              <a:t>results</a:t>
            </a:r>
            <a:r>
              <a:rPr lang="nl-NL" sz="3200" dirty="0" smtClean="0"/>
              <a:t> have </a:t>
            </a:r>
            <a:r>
              <a:rPr lang="nl-NL" sz="3200" dirty="0" err="1" smtClean="0"/>
              <a:t>to</a:t>
            </a:r>
            <a:r>
              <a:rPr lang="nl-NL" sz="3200" dirty="0" smtClean="0"/>
              <a:t> </a:t>
            </a:r>
            <a:r>
              <a:rPr lang="nl-NL" sz="3200" dirty="0" err="1" smtClean="0"/>
              <a:t>be</a:t>
            </a:r>
            <a:r>
              <a:rPr lang="nl-NL" sz="3200" dirty="0" smtClean="0"/>
              <a:t> </a:t>
            </a:r>
            <a:r>
              <a:rPr lang="nl-NL" sz="3200" dirty="0" err="1" smtClean="0"/>
              <a:t>persisted</a:t>
            </a:r>
            <a:r>
              <a:rPr lang="nl-NL" sz="3200" dirty="0" smtClean="0"/>
              <a:t> in order </a:t>
            </a:r>
            <a:r>
              <a:rPr lang="nl-NL" sz="3200" dirty="0" err="1" smtClean="0"/>
              <a:t>to</a:t>
            </a:r>
            <a:r>
              <a:rPr lang="nl-NL" sz="3200" dirty="0" smtClean="0"/>
              <a:t> </a:t>
            </a:r>
            <a:r>
              <a:rPr lang="nl-NL" sz="3200" dirty="0" err="1" smtClean="0"/>
              <a:t>guarantee</a:t>
            </a:r>
            <a:r>
              <a:rPr lang="nl-NL" sz="3200" dirty="0" smtClean="0"/>
              <a:t> </a:t>
            </a:r>
            <a:r>
              <a:rPr lang="nl-NL" sz="3200" b="1" dirty="0" smtClean="0"/>
              <a:t>D</a:t>
            </a:r>
          </a:p>
          <a:p>
            <a:r>
              <a:rPr lang="nl-NL" sz="3200" dirty="0" err="1" smtClean="0"/>
              <a:t>Concurrency</a:t>
            </a:r>
            <a:r>
              <a:rPr lang="nl-NL" sz="3200" dirty="0" smtClean="0"/>
              <a:t> </a:t>
            </a:r>
            <a:r>
              <a:rPr lang="nl-NL" sz="3200" dirty="0" err="1" smtClean="0"/>
              <a:t>requires</a:t>
            </a:r>
            <a:r>
              <a:rPr lang="nl-NL" sz="3200" dirty="0" smtClean="0"/>
              <a:t> </a:t>
            </a:r>
            <a:r>
              <a:rPr lang="nl-NL" sz="3200" dirty="0" err="1" smtClean="0"/>
              <a:t>some</a:t>
            </a:r>
            <a:r>
              <a:rPr lang="nl-NL" sz="3200" dirty="0" smtClean="0"/>
              <a:t> </a:t>
            </a:r>
            <a:r>
              <a:rPr lang="nl-NL" sz="3200" dirty="0" err="1" smtClean="0"/>
              <a:t>degree</a:t>
            </a:r>
            <a:r>
              <a:rPr lang="nl-NL" sz="3200" dirty="0" smtClean="0"/>
              <a:t> of </a:t>
            </a:r>
            <a:r>
              <a:rPr lang="nl-NL" sz="3200" dirty="0" err="1" smtClean="0"/>
              <a:t>locking</a:t>
            </a:r>
            <a:r>
              <a:rPr lang="nl-NL" sz="3200" dirty="0" smtClean="0"/>
              <a:t> (</a:t>
            </a:r>
            <a:r>
              <a:rPr lang="nl-NL" sz="3200" dirty="0" err="1" smtClean="0"/>
              <a:t>and</a:t>
            </a:r>
            <a:r>
              <a:rPr lang="nl-NL" sz="3200" dirty="0" smtClean="0"/>
              <a:t> </a:t>
            </a:r>
            <a:r>
              <a:rPr lang="nl-NL" sz="3200" dirty="0" err="1" smtClean="0"/>
              <a:t>multi-versioning</a:t>
            </a:r>
            <a:r>
              <a:rPr lang="nl-NL" sz="3200" dirty="0" smtClean="0"/>
              <a:t>) in order </a:t>
            </a:r>
            <a:r>
              <a:rPr lang="nl-NL" sz="3200" dirty="0" err="1" smtClean="0"/>
              <a:t>to</a:t>
            </a:r>
            <a:r>
              <a:rPr lang="nl-NL" sz="3200" dirty="0" smtClean="0"/>
              <a:t> have </a:t>
            </a:r>
            <a:r>
              <a:rPr lang="nl-NL" sz="3200" b="1" dirty="0" smtClean="0"/>
              <a:t>I</a:t>
            </a:r>
          </a:p>
          <a:p>
            <a:r>
              <a:rPr lang="nl-NL" sz="3200" dirty="0" err="1" smtClean="0"/>
              <a:t>Constraint</a:t>
            </a:r>
            <a:r>
              <a:rPr lang="nl-NL" sz="3200" dirty="0" smtClean="0"/>
              <a:t> compliance (</a:t>
            </a:r>
            <a:r>
              <a:rPr lang="nl-NL" sz="3200" dirty="0" err="1" smtClean="0"/>
              <a:t>unique</a:t>
            </a:r>
            <a:r>
              <a:rPr lang="nl-NL" sz="3200" dirty="0" smtClean="0"/>
              <a:t> </a:t>
            </a:r>
            <a:r>
              <a:rPr lang="nl-NL" sz="3200" dirty="0" err="1" smtClean="0"/>
              <a:t>key</a:t>
            </a:r>
            <a:r>
              <a:rPr lang="nl-NL" sz="3200" dirty="0" smtClean="0"/>
              <a:t>, </a:t>
            </a:r>
            <a:r>
              <a:rPr lang="nl-NL" sz="3200" dirty="0" err="1" smtClean="0"/>
              <a:t>foreign</a:t>
            </a:r>
            <a:r>
              <a:rPr lang="nl-NL" sz="3200" dirty="0" smtClean="0"/>
              <a:t> </a:t>
            </a:r>
            <a:r>
              <a:rPr lang="nl-NL" sz="3200" dirty="0" err="1" smtClean="0"/>
              <a:t>key</a:t>
            </a:r>
            <a:r>
              <a:rPr lang="nl-NL" sz="3200" dirty="0" smtClean="0"/>
              <a:t>) means </a:t>
            </a:r>
            <a:r>
              <a:rPr lang="nl-NL" sz="3200" dirty="0" err="1" smtClean="0"/>
              <a:t>all</a:t>
            </a:r>
            <a:r>
              <a:rPr lang="nl-NL" sz="3200" dirty="0" smtClean="0"/>
              <a:t> data </a:t>
            </a:r>
            <a:r>
              <a:rPr lang="nl-NL" sz="3200" dirty="0" err="1" smtClean="0"/>
              <a:t>hangs</a:t>
            </a:r>
            <a:r>
              <a:rPr lang="nl-NL" sz="3200" dirty="0" smtClean="0"/>
              <a:t> </a:t>
            </a:r>
            <a:r>
              <a:rPr lang="nl-NL" sz="3200" dirty="0" err="1" smtClean="0"/>
              <a:t>together</a:t>
            </a:r>
            <a:r>
              <a:rPr lang="nl-NL" sz="3200" dirty="0" smtClean="0"/>
              <a:t> (as do </a:t>
            </a:r>
            <a:r>
              <a:rPr lang="nl-NL" sz="3200" dirty="0" err="1" smtClean="0"/>
              <a:t>all</a:t>
            </a:r>
            <a:r>
              <a:rPr lang="nl-NL" sz="3200" dirty="0" smtClean="0"/>
              <a:t> transactions) in order </a:t>
            </a:r>
            <a:r>
              <a:rPr lang="nl-NL" sz="3200" dirty="0" err="1" smtClean="0"/>
              <a:t>to</a:t>
            </a:r>
            <a:r>
              <a:rPr lang="nl-NL" sz="3200" dirty="0" smtClean="0"/>
              <a:t> have </a:t>
            </a:r>
            <a:r>
              <a:rPr lang="nl-NL" sz="3200" b="1" dirty="0" smtClean="0"/>
              <a:t>C</a:t>
            </a:r>
            <a:br>
              <a:rPr lang="nl-NL" sz="3200" b="1" dirty="0" smtClean="0"/>
            </a:br>
            <a:endParaRPr lang="nl-NL" sz="3200" b="1" dirty="0" smtClean="0"/>
          </a:p>
          <a:p>
            <a:pPr marL="0" indent="0">
              <a:buNone/>
            </a:pPr>
            <a:r>
              <a:rPr lang="nl-NL" sz="2700" b="1" dirty="0" smtClean="0"/>
              <a:t/>
            </a:r>
            <a:br>
              <a:rPr lang="nl-NL" sz="2700" b="1" dirty="0" smtClean="0"/>
            </a:br>
            <a:endParaRPr lang="nl-NL" sz="27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074" name="Picture 2" descr="https://encrypted-tbn2.gstatic.com/images?q=tbn:ANd9GcSKnNFYEF46BmEV8mf_OyJzoHZkmP1AP39hX5Ii3_N-X7nLc4Q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4774389"/>
            <a:ext cx="6241015" cy="351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74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ACID </a:t>
            </a:r>
            <a:r>
              <a:rPr lang="nl-NL" dirty="0" err="1" smtClean="0"/>
              <a:t>comes</a:t>
            </a:r>
            <a:r>
              <a:rPr lang="nl-NL" dirty="0" smtClean="0"/>
              <a:t> at a </a:t>
            </a:r>
            <a:r>
              <a:rPr lang="nl-NL" dirty="0" err="1" smtClean="0"/>
              <a:t>cost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4772931" cy="5670549"/>
          </a:xfrm>
        </p:spPr>
        <p:txBody>
          <a:bodyPr>
            <a:noAutofit/>
          </a:bodyPr>
          <a:lstStyle/>
          <a:p>
            <a:r>
              <a:rPr lang="nl-NL" sz="3200" dirty="0" smtClean="0"/>
              <a:t>ACID means:</a:t>
            </a:r>
          </a:p>
          <a:p>
            <a:pPr lvl="1"/>
            <a:r>
              <a:rPr lang="nl-NL" sz="2800" dirty="0" err="1" smtClean="0"/>
              <a:t>All</a:t>
            </a:r>
            <a:r>
              <a:rPr lang="nl-NL" sz="2800" dirty="0" smtClean="0"/>
              <a:t> data </a:t>
            </a:r>
            <a:r>
              <a:rPr lang="nl-NL" sz="2800" dirty="0" err="1" smtClean="0"/>
              <a:t>closely</a:t>
            </a:r>
            <a:r>
              <a:rPr lang="nl-NL" sz="2800" dirty="0" smtClean="0"/>
              <a:t> </a:t>
            </a:r>
            <a:r>
              <a:rPr lang="nl-NL" sz="2800" dirty="0" err="1" smtClean="0"/>
              <a:t>together</a:t>
            </a:r>
            <a:r>
              <a:rPr lang="nl-NL" sz="2800" dirty="0" smtClean="0"/>
              <a:t> (</a:t>
            </a:r>
            <a:r>
              <a:rPr lang="nl-NL" sz="2800" dirty="0" err="1" smtClean="0"/>
              <a:t>and</a:t>
            </a:r>
            <a:r>
              <a:rPr lang="nl-NL" sz="2800" dirty="0" smtClean="0"/>
              <a:t> </a:t>
            </a:r>
            <a:r>
              <a:rPr lang="nl-NL" sz="2800" dirty="0" err="1" smtClean="0"/>
              <a:t>sometimes</a:t>
            </a:r>
            <a:r>
              <a:rPr lang="nl-NL" sz="2800" dirty="0" smtClean="0"/>
              <a:t> far </a:t>
            </a:r>
            <a:r>
              <a:rPr lang="nl-NL" sz="2800" dirty="0" err="1" smtClean="0"/>
              <a:t>from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err="1" smtClean="0"/>
              <a:t>applications</a:t>
            </a:r>
            <a:r>
              <a:rPr lang="nl-NL" sz="2800" dirty="0" smtClean="0"/>
              <a:t> </a:t>
            </a:r>
            <a:r>
              <a:rPr lang="nl-NL" sz="2800" dirty="0" err="1" smtClean="0"/>
              <a:t>and</a:t>
            </a:r>
            <a:r>
              <a:rPr lang="nl-NL" sz="2800" dirty="0" smtClean="0"/>
              <a:t> users)</a:t>
            </a:r>
          </a:p>
          <a:p>
            <a:pPr lvl="1"/>
            <a:r>
              <a:rPr lang="nl-NL" sz="2800" dirty="0" err="1" smtClean="0"/>
              <a:t>All</a:t>
            </a:r>
            <a:r>
              <a:rPr lang="nl-NL" sz="2800" dirty="0" smtClean="0"/>
              <a:t> transactions </a:t>
            </a:r>
            <a:r>
              <a:rPr lang="nl-NL" sz="2800" dirty="0" err="1" smtClean="0"/>
              <a:t>centrally</a:t>
            </a:r>
            <a:r>
              <a:rPr lang="nl-NL" sz="2800" dirty="0" smtClean="0"/>
              <a:t> </a:t>
            </a:r>
            <a:r>
              <a:rPr lang="nl-NL" sz="2800" dirty="0" err="1" smtClean="0"/>
              <a:t>organized</a:t>
            </a:r>
            <a:endParaRPr lang="nl-NL" sz="2800" dirty="0" smtClean="0"/>
          </a:p>
          <a:p>
            <a:pPr lvl="1"/>
            <a:r>
              <a:rPr lang="nl-NL" sz="2800" dirty="0" err="1" smtClean="0"/>
              <a:t>All</a:t>
            </a:r>
            <a:r>
              <a:rPr lang="nl-NL" sz="2800" dirty="0" smtClean="0"/>
              <a:t> data </a:t>
            </a:r>
            <a:r>
              <a:rPr lang="nl-NL" sz="2800" dirty="0" err="1" smtClean="0"/>
              <a:t>persisted</a:t>
            </a:r>
            <a:r>
              <a:rPr lang="nl-NL" sz="2800" dirty="0" smtClean="0"/>
              <a:t> as part of </a:t>
            </a:r>
            <a:r>
              <a:rPr lang="nl-NL" sz="2800" dirty="0" err="1" smtClean="0"/>
              <a:t>the</a:t>
            </a:r>
            <a:r>
              <a:rPr lang="nl-NL" sz="2800" dirty="0" smtClean="0"/>
              <a:t> transaction</a:t>
            </a:r>
          </a:p>
          <a:p>
            <a:pPr lvl="1"/>
            <a:endParaRPr lang="nl-NL" sz="2800" dirty="0"/>
          </a:p>
          <a:p>
            <a:r>
              <a:rPr lang="nl-NL" sz="3200" dirty="0" smtClean="0"/>
              <a:t>ACID means:</a:t>
            </a:r>
          </a:p>
          <a:p>
            <a:pPr lvl="1"/>
            <a:r>
              <a:rPr lang="nl-NL" sz="2800" dirty="0" smtClean="0"/>
              <a:t>Hard </a:t>
            </a:r>
            <a:r>
              <a:rPr lang="nl-NL" sz="2800" dirty="0" err="1" smtClean="0"/>
              <a:t>to</a:t>
            </a:r>
            <a:r>
              <a:rPr lang="nl-NL" sz="2800" dirty="0" smtClean="0"/>
              <a:t> </a:t>
            </a:r>
            <a:r>
              <a:rPr lang="nl-NL" sz="2800" dirty="0" err="1" smtClean="0"/>
              <a:t>scale</a:t>
            </a:r>
            <a:r>
              <a:rPr lang="nl-NL" sz="2800" dirty="0" smtClean="0"/>
              <a:t> out (</a:t>
            </a:r>
            <a:r>
              <a:rPr lang="nl-NL" sz="2800" dirty="0" err="1" smtClean="0"/>
              <a:t>horizontally</a:t>
            </a:r>
            <a:r>
              <a:rPr lang="nl-NL" sz="2800" dirty="0" smtClean="0"/>
              <a:t>)</a:t>
            </a:r>
          </a:p>
          <a:p>
            <a:pPr lvl="1"/>
            <a:endParaRPr lang="nl-NL" sz="2800" dirty="0"/>
          </a:p>
          <a:p>
            <a:r>
              <a:rPr lang="nl-NL" sz="3200" dirty="0" smtClean="0"/>
              <a:t>Oracle offers </a:t>
            </a:r>
            <a:r>
              <a:rPr lang="nl-NL" sz="3200" dirty="0" err="1" smtClean="0"/>
              <a:t>scale</a:t>
            </a:r>
            <a:r>
              <a:rPr lang="nl-NL" sz="3200" dirty="0" smtClean="0"/>
              <a:t> up </a:t>
            </a:r>
            <a:r>
              <a:rPr lang="nl-NL" sz="3200" dirty="0" err="1" smtClean="0"/>
              <a:t>with</a:t>
            </a:r>
            <a:r>
              <a:rPr lang="nl-NL" sz="3200" dirty="0" smtClean="0"/>
              <a:t> Real Application Clusters</a:t>
            </a:r>
          </a:p>
          <a:p>
            <a:pPr marL="0" indent="0">
              <a:buNone/>
            </a:pPr>
            <a:endParaRPr lang="nl-NL" sz="3200" dirty="0" smtClean="0"/>
          </a:p>
          <a:p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074" name="Picture 2" descr="https://encrypted-tbn2.gstatic.com/images?q=tbn:ANd9GcSKnNFYEF46BmEV8mf_OyJzoHZkmP1AP39hX5Ii3_N-X7nLc4Q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4774389"/>
            <a:ext cx="6241015" cy="351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83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6986</TotalTime>
  <Words>2180</Words>
  <Application>Microsoft Office PowerPoint</Application>
  <PresentationFormat>Custom</PresentationFormat>
  <Paragraphs>456</Paragraphs>
  <Slides>42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AMIS_WIDESCREEN</vt:lpstr>
      <vt:lpstr>PowerPoint Presentation</vt:lpstr>
      <vt:lpstr>Agenda</vt:lpstr>
      <vt:lpstr>Traditional approach:  all data in enterprise relational database</vt:lpstr>
      <vt:lpstr>Traditional approach:  Without much regard for</vt:lpstr>
      <vt:lpstr>Database: single point of … Scalability | Availability | Consistency </vt:lpstr>
      <vt:lpstr>Relational Databases</vt:lpstr>
      <vt:lpstr>The holy grail of Normalization </vt:lpstr>
      <vt:lpstr>ACID comes at a cost</vt:lpstr>
      <vt:lpstr>ACID comes at a cost</vt:lpstr>
      <vt:lpstr>The Relational Model in practice</vt:lpstr>
      <vt:lpstr>Databases re-evaluated</vt:lpstr>
      <vt:lpstr>Use Case: Webshop</vt:lpstr>
      <vt:lpstr>Use Case: Webshop Technology and architecture considerations</vt:lpstr>
      <vt:lpstr>Use Case: Webshop Technology and architecture considerations</vt:lpstr>
      <vt:lpstr>A few observations</vt:lpstr>
      <vt:lpstr>NoSQL and BASE</vt:lpstr>
      <vt:lpstr>Typical for NoSQL</vt:lpstr>
      <vt:lpstr>NoSQL means:  No Data Access through SQL</vt:lpstr>
      <vt:lpstr>No Data Access through SQL</vt:lpstr>
      <vt:lpstr>Types of NoSQL databaseS</vt:lpstr>
      <vt:lpstr>(leading) NoSQL Database products</vt:lpstr>
      <vt:lpstr>PowerPoint Presentation</vt:lpstr>
      <vt:lpstr>History of MongoDB</vt:lpstr>
      <vt:lpstr>Core Architecture</vt:lpstr>
      <vt:lpstr>POM: DBA (theory plus demo)</vt:lpstr>
      <vt:lpstr>POM: Using MongoDB (theory plus demo) inserting documents</vt:lpstr>
      <vt:lpstr>MongoDB Compass  (aka NOSQL Developer)</vt:lpstr>
      <vt:lpstr>MongoDB Compass</vt:lpstr>
      <vt:lpstr>Programming against mongodb</vt:lpstr>
      <vt:lpstr>MEAN stack</vt:lpstr>
      <vt:lpstr>Interacting with Mongodb  from Node.js</vt:lpstr>
      <vt:lpstr>Connecting to server</vt:lpstr>
      <vt:lpstr>Retrieve data (1)</vt:lpstr>
      <vt:lpstr>Retrieve data (2)</vt:lpstr>
      <vt:lpstr>Connecting to server – ECMA 6</vt:lpstr>
      <vt:lpstr>Retrieve documents – ECMA 6</vt:lpstr>
      <vt:lpstr>Retrieve documents (2) – ECMA 6</vt:lpstr>
      <vt:lpstr>CREATE documents in MongoDB</vt:lpstr>
      <vt:lpstr>CREATE and delete documents</vt:lpstr>
      <vt:lpstr>Interacting with Mongodb  from Java</vt:lpstr>
      <vt:lpstr>Hands on Workshop</vt:lpstr>
      <vt:lpstr>PowerPoint Presentation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190</cp:revision>
  <dcterms:created xsi:type="dcterms:W3CDTF">2016-11-24T07:31:17Z</dcterms:created>
  <dcterms:modified xsi:type="dcterms:W3CDTF">2017-03-10T06:34:55Z</dcterms:modified>
</cp:coreProperties>
</file>